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50" r:id="rId5"/>
  </p:sldMasterIdLst>
  <p:notesMasterIdLst>
    <p:notesMasterId r:id="rId27"/>
  </p:notesMasterIdLst>
  <p:sldIdLst>
    <p:sldId id="256" r:id="rId6"/>
    <p:sldId id="258" r:id="rId7"/>
    <p:sldId id="257" r:id="rId8"/>
    <p:sldId id="259" r:id="rId9"/>
    <p:sldId id="260" r:id="rId10"/>
    <p:sldId id="261" r:id="rId11"/>
    <p:sldId id="262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80" r:id="rId26"/>
  </p:sldIdLst>
  <p:sldSz cx="12192000" cy="6858000"/>
  <p:notesSz cx="6858000" cy="12192000"/>
  <p:embeddedFontLst>
    <p:embeddedFont>
      <p:font typeface="Montserrat" panose="00000500000000000000" pitchFamily="2" charset="0"/>
      <p:regular r:id="rId28"/>
      <p:bold r:id="rId29"/>
      <p:italic r:id="rId30"/>
      <p:boldItalic r:id="rId31"/>
    </p:embeddedFont>
    <p:embeddedFont>
      <p:font typeface="Roboto Condensed" panose="020F0502020204030204" pitchFamily="2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0" roundtripDataSignature="AMtx7mhk24Gqx+z6O60pYIa3s7z4o+2e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A2CB"/>
    <a:srgbClr val="F56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831911-60C1-4D0B-B227-C36211A76E1F}" v="6" dt="2025-10-15T14:35:26.7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font" Target="fonts/font7.fntdata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2.fntdata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5.fntdata"/><Relationship Id="rId40" Type="http://customschemas.google.com/relationships/presentationmetadata" Target="metadata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1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4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914400"/>
            <a:ext cx="4572225" cy="45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" name="Google Shape;12;p1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300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7" name="Google Shape;197;p7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7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300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2" name="Google Shape;222;p9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9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5" name="Google Shape;265;p10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 dirty="0">
                <a:solidFill>
                  <a:schemeClr val="dk1"/>
                </a:solidFill>
              </a:rPr>
              <a:t>If you had a 150 page annual budget document, it would take about 4 weeks to make that PDF accessible based on one person working 8 hours a day. Based on the Missouri National Education Association and what they deem the average teacher salary, that four weeks would cost the district just over $4,000 in wages (not including benefits, taxes, etc.). For complicated charts, tables, and graphs, the cost per page goes up to $100+ dollars. </a:t>
            </a:r>
            <a:endParaRPr sz="12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 dirty="0">
                <a:solidFill>
                  <a:schemeClr val="dk1"/>
                </a:solidFill>
              </a:rPr>
              <a:t>All of this for a compliance score that has an average of a 30% error rate. For context, </a:t>
            </a:r>
            <a:r>
              <a:rPr lang="en-US" sz="1200" dirty="0" err="1">
                <a:solidFill>
                  <a:schemeClr val="dk1"/>
                </a:solidFill>
              </a:rPr>
              <a:t>AoD</a:t>
            </a:r>
            <a:r>
              <a:rPr lang="en-US" sz="1200" dirty="0">
                <a:solidFill>
                  <a:schemeClr val="dk1"/>
                </a:solidFill>
              </a:rPr>
              <a:t> would be able to make that document over 95% Compliant in less than one minute for $288.</a:t>
            </a:r>
            <a:endParaRPr sz="1200" dirty="0">
              <a:solidFill>
                <a:schemeClr val="dk1"/>
              </a:solidFill>
            </a:endParaRPr>
          </a:p>
        </p:txBody>
      </p:sp>
      <p:sp>
        <p:nvSpPr>
          <p:cNvPr id="266" name="Google Shape;266;p10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300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7" name="Google Shape;287;p11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8" name="Google Shape;288;p11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0" name="Google Shape;300;p12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2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300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6" name="Google Shape;336;p1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3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300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4" name="Google Shape;364;p14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5" name="Google Shape;365;p14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300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6" name="Google Shape;376;p15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15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300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3" name="Google Shape;393;p16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16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300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6" name="Google Shape;426;p18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18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300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" name="Google Shape;49;p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3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300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4" name="Google Shape;454;p17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17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>
          <a:extLst>
            <a:ext uri="{FF2B5EF4-FFF2-40B4-BE49-F238E27FC236}">
              <a16:creationId xmlns:a16="http://schemas.microsoft.com/office/drawing/2014/main" id="{65CBB0DD-4C3E-DFC7-B026-E692CB6A9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9:notes">
            <a:extLst>
              <a:ext uri="{FF2B5EF4-FFF2-40B4-BE49-F238E27FC236}">
                <a16:creationId xmlns:a16="http://schemas.microsoft.com/office/drawing/2014/main" id="{27C91042-1485-7376-06A0-8AACE7EA9D0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6" name="Google Shape;516;p19:notes">
            <a:extLst>
              <a:ext uri="{FF2B5EF4-FFF2-40B4-BE49-F238E27FC236}">
                <a16:creationId xmlns:a16="http://schemas.microsoft.com/office/drawing/2014/main" id="{53AA8FC2-27E4-D36A-1CE6-E8F93488EBB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9:notes">
            <a:extLst>
              <a:ext uri="{FF2B5EF4-FFF2-40B4-BE49-F238E27FC236}">
                <a16:creationId xmlns:a16="http://schemas.microsoft.com/office/drawing/2014/main" id="{7FF96FD0-917A-35C5-FDCA-9D101975900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7628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300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" name="Google Shape;25;p2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7f4dc0608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" name="Google Shape;67;g37f4dc06082_0_0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g37f4dc06082_0_0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7f4dc06082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3" name="Google Shape;83;g37f4dc06082_0_16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Released originally in 2011. 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g37f4dc06082_0_16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7f90e7f5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0" name="Google Shape;100;g37f90e7f57f_0_0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g37f90e7f57f_0_0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8a7edbaa2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300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9" name="Google Shape;119;g38a7edbaa2e_0_15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g38a7edbaa2e_0_15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300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3" name="Google Shape;153;p5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4" name="Google Shape;154;p5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300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2" name="Google Shape;182;p6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3" name="Google Shape;183;p6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181" y="6050245"/>
            <a:ext cx="2510371" cy="74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25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6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6.png"/><Relationship Id="rId4" Type="http://schemas.openxmlformats.org/officeDocument/2006/relationships/image" Target="../media/image44.png"/><Relationship Id="rId9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BrockF@IMSSecure.com" TargetMode="External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meetings.hubspot.com/brock-fuemmele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0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a.gov/law-and-regs/regulations/title-ii-2010-regulations/#section-35104-definitions:~:text=Archived%20web%20content%20means%20web%20content%20that%E2%80%94" TargetMode="External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445C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"/>
          <p:cNvSpPr/>
          <p:nvPr/>
        </p:nvSpPr>
        <p:spPr>
          <a:xfrm>
            <a:off x="31132" y="2269657"/>
            <a:ext cx="7374316" cy="287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F9AF04"/>
              </a:buClr>
              <a:buSzPts val="2025"/>
              <a:buFont typeface="Montserrat"/>
              <a:buNone/>
            </a:pPr>
            <a:r>
              <a:rPr lang="en-US" sz="2025" b="1" i="0" u="none" strike="noStrike" cap="none">
                <a:solidFill>
                  <a:srgbClr val="F9AF04"/>
                </a:solidFill>
                <a:latin typeface="Montserrat"/>
                <a:ea typeface="Montserrat"/>
                <a:cs typeface="Montserrat"/>
                <a:sym typeface="Montserrat"/>
              </a:rPr>
              <a:t>Accessibility On Demand™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"/>
          <p:cNvSpPr/>
          <p:nvPr/>
        </p:nvSpPr>
        <p:spPr>
          <a:xfrm>
            <a:off x="31132" y="2794442"/>
            <a:ext cx="73743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75"/>
              <a:buFont typeface="Montserrat"/>
              <a:buNone/>
            </a:pPr>
            <a:r>
              <a:rPr lang="en-US" sz="3375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Solution Overview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"/>
          <p:cNvSpPr/>
          <p:nvPr/>
        </p:nvSpPr>
        <p:spPr>
          <a:xfrm>
            <a:off x="31132" y="3519203"/>
            <a:ext cx="7374316" cy="490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EAE7E7"/>
              </a:buClr>
              <a:buSzPts val="1725"/>
              <a:buFont typeface="Montserrat"/>
              <a:buNone/>
            </a:pPr>
            <a:r>
              <a:rPr lang="en-US" sz="1725" b="1" i="0" u="none" strike="noStrike" cap="none">
                <a:solidFill>
                  <a:srgbClr val="EAE7E7"/>
                </a:solidFill>
                <a:latin typeface="Montserrat"/>
                <a:ea typeface="Montserrat"/>
                <a:cs typeface="Montserrat"/>
                <a:sym typeface="Montserrat"/>
              </a:rPr>
              <a:t>THE 1ST </a:t>
            </a:r>
            <a:r>
              <a:rPr lang="en-US" sz="1725" b="1" i="1" u="none" strike="noStrike" cap="none">
                <a:solidFill>
                  <a:srgbClr val="F9AF04"/>
                </a:solidFill>
                <a:latin typeface="Montserrat"/>
                <a:ea typeface="Montserrat"/>
                <a:cs typeface="Montserrat"/>
                <a:sym typeface="Montserrat"/>
              </a:rPr>
              <a:t>TRULY </a:t>
            </a:r>
            <a:r>
              <a:rPr lang="en-US" sz="1725" b="1" i="0" u="none" strike="noStrike" cap="none">
                <a:solidFill>
                  <a:srgbClr val="EAE7E7"/>
                </a:solidFill>
                <a:latin typeface="Montserrat"/>
                <a:ea typeface="Montserrat"/>
                <a:cs typeface="Montserrat"/>
                <a:sym typeface="Montserrat"/>
              </a:rPr>
              <a:t>AUTOMATED PDF REMEDIATION SERVICE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"/>
          <p:cNvSpPr/>
          <p:nvPr/>
        </p:nvSpPr>
        <p:spPr>
          <a:xfrm>
            <a:off x="31132" y="4290535"/>
            <a:ext cx="7374316" cy="287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EAE7E7"/>
              </a:buClr>
              <a:buSzPts val="2025"/>
              <a:buFont typeface="Montserrat"/>
              <a:buNone/>
            </a:pPr>
            <a:r>
              <a:rPr lang="en-US" sz="2025" b="0" i="0" u="none" strike="noStrike" cap="none" dirty="0">
                <a:solidFill>
                  <a:srgbClr val="EAE7E7"/>
                </a:solidFill>
                <a:latin typeface="Montserrat"/>
                <a:ea typeface="Montserrat"/>
                <a:cs typeface="Montserrat"/>
                <a:sym typeface="Montserrat"/>
              </a:rPr>
              <a:t>October 22, 2025  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"/>
          <p:cNvSpPr/>
          <p:nvPr/>
        </p:nvSpPr>
        <p:spPr>
          <a:xfrm>
            <a:off x="7786352" y="0"/>
            <a:ext cx="4402600" cy="6856286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20;p1" descr="4MoIpDcSlr4"/>
          <p:cNvPicPr preferRelativeResize="0"/>
          <p:nvPr/>
        </p:nvPicPr>
        <p:blipFill rotWithShape="1">
          <a:blip r:embed="rId3">
            <a:alphaModFix/>
          </a:blip>
          <a:srcRect l="28854" t="6091" r="28854" b="6090"/>
          <a:stretch/>
        </p:blipFill>
        <p:spPr>
          <a:xfrm>
            <a:off x="7786352" y="0"/>
            <a:ext cx="4402600" cy="6856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" descr="IMS Technology Group Logo with a white chip icon that is meant to look like a piece of paper. The logo has teal lines and is breaks into small teal squares as the icon moves up the logo. " title="White Logo Test 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6175" y="145975"/>
            <a:ext cx="2464076" cy="145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76181" cy="1456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3F5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"/>
          <p:cNvSpPr/>
          <p:nvPr/>
        </p:nvSpPr>
        <p:spPr>
          <a:xfrm>
            <a:off x="0" y="5443551"/>
            <a:ext cx="12189000" cy="1428300"/>
          </a:xfrm>
          <a:prstGeom prst="rect">
            <a:avLst/>
          </a:prstGeom>
          <a:solidFill>
            <a:srgbClr val="3644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7"/>
          <p:cNvSpPr/>
          <p:nvPr/>
        </p:nvSpPr>
        <p:spPr>
          <a:xfrm>
            <a:off x="476131" y="376143"/>
            <a:ext cx="12188952" cy="533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12037"/>
              </a:buClr>
              <a:buSzPts val="3750"/>
              <a:buFont typeface="Montserrat"/>
              <a:buNone/>
            </a:pPr>
            <a:r>
              <a:rPr lang="en-US" sz="3750" b="1" i="0" u="none" strike="noStrike" cap="none">
                <a:solidFill>
                  <a:srgbClr val="012037"/>
                </a:solidFill>
                <a:latin typeface="Montserrat"/>
                <a:ea typeface="Montserrat"/>
                <a:cs typeface="Montserrat"/>
                <a:sym typeface="Montserrat"/>
              </a:rPr>
              <a:t>Understanding PDF Accessibility Standards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p7" descr="Vector graphic image of a person wearing glasses inside of a large desktop computer screen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13138" y="1866391"/>
            <a:ext cx="771332" cy="9903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3" name="Google Shape;203;p7"/>
          <p:cNvGrpSpPr/>
          <p:nvPr/>
        </p:nvGrpSpPr>
        <p:grpSpPr>
          <a:xfrm>
            <a:off x="325674" y="3165973"/>
            <a:ext cx="3898501" cy="1741507"/>
            <a:chOff x="325674" y="3165973"/>
            <a:chExt cx="3898501" cy="1741507"/>
          </a:xfrm>
        </p:grpSpPr>
        <p:sp>
          <p:nvSpPr>
            <p:cNvPr id="204" name="Google Shape;204;p7"/>
            <p:cNvSpPr/>
            <p:nvPr/>
          </p:nvSpPr>
          <p:spPr>
            <a:xfrm>
              <a:off x="325674" y="3165973"/>
              <a:ext cx="3729058" cy="255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12037"/>
                </a:buClr>
                <a:buSzPts val="1800"/>
                <a:buFont typeface="Montserrat"/>
                <a:buNone/>
              </a:pPr>
              <a:r>
                <a:rPr lang="en-US" sz="1800" b="1" i="0" u="none" strike="noStrike" cap="none">
                  <a:solidFill>
                    <a:srgbClr val="012037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WCAG (2.1 AA)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325674" y="3524262"/>
              <a:ext cx="3729058" cy="426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A034C"/>
                </a:buClr>
                <a:buSzPts val="1500"/>
                <a:buFont typeface="Montserrat"/>
                <a:buNone/>
              </a:pPr>
              <a:r>
                <a:rPr lang="en-US" sz="1500" b="1" i="0" u="none" strike="noStrike" cap="none">
                  <a:solidFill>
                    <a:srgbClr val="2A034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Global baseline </a:t>
              </a:r>
              <a:r>
                <a:rPr lang="en-US" sz="1500" b="0" i="0" u="none" strike="noStrike" cap="none">
                  <a:solidFill>
                    <a:srgbClr val="2A034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for Accessible Digital Content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495175" y="4071080"/>
              <a:ext cx="3729000" cy="83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242900" marR="0" lvl="0" indent="-242900" algn="l" rtl="0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A034C"/>
                </a:buClr>
                <a:buSzPts val="1125"/>
                <a:buFont typeface="Montserrat"/>
                <a:buChar char="•"/>
              </a:pPr>
              <a:r>
                <a:rPr lang="en-US" sz="1125" b="1" i="0" u="none" strike="noStrike" cap="none">
                  <a:solidFill>
                    <a:srgbClr val="2A034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Why it matters:</a:t>
              </a:r>
              <a:r>
                <a:rPr lang="en-US" sz="1125" b="0" i="0" u="none" strike="noStrike" cap="none">
                  <a:solidFill>
                    <a:srgbClr val="2A034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almost every country’s law references WCAG—meet it and you’re covered worldwide.  </a:t>
              </a:r>
              <a:r>
                <a:rPr lang="en-US" sz="1125">
                  <a:solidFill>
                    <a:srgbClr val="2A034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WCAG 2.1 AA is explicitly called out in ADA Title II Regulations as the standard.</a:t>
              </a:r>
              <a:endParaRPr sz="1125">
                <a:solidFill>
                  <a:srgbClr val="2A034C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207" name="Google Shape;207;p7" descr="Vector graphic of a judge sitting behind a desk.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56504" y="1976846"/>
            <a:ext cx="790377" cy="9046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8" name="Google Shape;208;p7"/>
          <p:cNvGrpSpPr/>
          <p:nvPr/>
        </p:nvGrpSpPr>
        <p:grpSpPr>
          <a:xfrm>
            <a:off x="4224710" y="3165973"/>
            <a:ext cx="3909511" cy="1384946"/>
            <a:chOff x="4224710" y="3165973"/>
            <a:chExt cx="3909511" cy="1384946"/>
          </a:xfrm>
        </p:grpSpPr>
        <p:sp>
          <p:nvSpPr>
            <p:cNvPr id="209" name="Google Shape;209;p7"/>
            <p:cNvSpPr/>
            <p:nvPr/>
          </p:nvSpPr>
          <p:spPr>
            <a:xfrm>
              <a:off x="4224710" y="3165973"/>
              <a:ext cx="3739532" cy="255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12037"/>
                </a:buClr>
                <a:buSzPts val="1800"/>
                <a:buFont typeface="Montserrat"/>
                <a:buNone/>
              </a:pPr>
              <a:r>
                <a:rPr lang="en-US" sz="1800" b="1" i="0" u="none" strike="noStrike" cap="none">
                  <a:solidFill>
                    <a:srgbClr val="012037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PDF/UA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4224710" y="3524262"/>
              <a:ext cx="3739532" cy="426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A034C"/>
                </a:buClr>
                <a:buSzPts val="1500"/>
                <a:buFont typeface="Montserrat"/>
                <a:buNone/>
              </a:pPr>
              <a:r>
                <a:rPr lang="en-US" sz="1500" b="0" i="0" u="none" strike="noStrike" cap="none">
                  <a:solidFill>
                    <a:srgbClr val="2A034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The How-To Guide for Accessible PDFs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4394689" y="4071068"/>
              <a:ext cx="3739532" cy="4798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242900" marR="0" lvl="0" indent="-242900" algn="l" rtl="0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A034C"/>
                </a:buClr>
                <a:buSzPts val="1125"/>
                <a:buFont typeface="Montserrat"/>
                <a:buChar char="•"/>
              </a:pPr>
              <a:r>
                <a:rPr lang="en-US" sz="1125" b="1" i="0" u="none" strike="noStrike" cap="none">
                  <a:solidFill>
                    <a:srgbClr val="2A034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Why it matters:</a:t>
              </a:r>
              <a:r>
                <a:rPr lang="en-US" sz="1125" b="0" i="0" u="none" strike="noStrike" cap="none">
                  <a:solidFill>
                    <a:srgbClr val="2A034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 PDF-specific rules to meet WCAG; the clearest path to provable compliance.  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12" name="Google Shape;212;p7" descr="Vector graphic of a finger pointing at 4 vector stars.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18902" y="1843524"/>
            <a:ext cx="961784" cy="10379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3" name="Google Shape;213;p7"/>
          <p:cNvGrpSpPr/>
          <p:nvPr/>
        </p:nvGrpSpPr>
        <p:grpSpPr>
          <a:xfrm>
            <a:off x="8118509" y="3165973"/>
            <a:ext cx="3931413" cy="1741598"/>
            <a:chOff x="8118509" y="3165973"/>
            <a:chExt cx="3931413" cy="1741598"/>
          </a:xfrm>
        </p:grpSpPr>
        <p:sp>
          <p:nvSpPr>
            <p:cNvPr id="214" name="Google Shape;214;p7"/>
            <p:cNvSpPr/>
            <p:nvPr/>
          </p:nvSpPr>
          <p:spPr>
            <a:xfrm>
              <a:off x="8118509" y="3165973"/>
              <a:ext cx="3760482" cy="255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12037"/>
                </a:buClr>
                <a:buSzPts val="1800"/>
                <a:buFont typeface="Montserrat"/>
                <a:buNone/>
              </a:pPr>
              <a:r>
                <a:rPr lang="en-US" sz="1800" b="1" i="0" u="none" strike="noStrike" cap="none">
                  <a:solidFill>
                    <a:srgbClr val="012037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Government Standards Met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8289440" y="3534231"/>
              <a:ext cx="3760482" cy="13733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242900" marR="0" lvl="0" indent="-242900" algn="l" rtl="0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A034C"/>
                </a:buClr>
                <a:buSzPts val="1125"/>
                <a:buFont typeface="Montserrat"/>
                <a:buChar char="•"/>
              </a:pPr>
              <a:r>
                <a:rPr lang="en-US" sz="1125" b="0" i="0" u="none" strike="noStrike" cap="none">
                  <a:solidFill>
                    <a:srgbClr val="2A034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EN 301 549 / EAA (European Union)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42900" marR="0" lvl="0" indent="-242900" algn="l" rtl="0">
                <a:lnSpc>
                  <a:spcPct val="112000"/>
                </a:lnSpc>
                <a:spcBef>
                  <a:spcPts val="868"/>
                </a:spcBef>
                <a:spcAft>
                  <a:spcPts val="0"/>
                </a:spcAft>
                <a:buClr>
                  <a:srgbClr val="2A034C"/>
                </a:buClr>
                <a:buSzPts val="1125"/>
                <a:buFont typeface="Montserrat"/>
                <a:buChar char="•"/>
              </a:pPr>
              <a:r>
                <a:rPr lang="en-US" sz="1125" b="0" i="0" u="none" strike="noStrike" cap="none">
                  <a:solidFill>
                    <a:srgbClr val="2A034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Section 508 (US Federal)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42900" marR="0" lvl="0" indent="-242900" algn="l" rtl="0">
                <a:lnSpc>
                  <a:spcPct val="112000"/>
                </a:lnSpc>
                <a:spcBef>
                  <a:spcPts val="639"/>
                </a:spcBef>
                <a:spcAft>
                  <a:spcPts val="0"/>
                </a:spcAft>
                <a:buClr>
                  <a:srgbClr val="2A034C"/>
                </a:buClr>
                <a:buSzPts val="1125"/>
                <a:buFont typeface="Montserrat"/>
                <a:buChar char="•"/>
              </a:pPr>
              <a:r>
                <a:rPr lang="en-US" sz="1125" b="0" i="0" u="none" strike="noStrike" cap="none">
                  <a:solidFill>
                    <a:srgbClr val="2A034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ADA Title II &amp; III (US State/Local &amp; Education)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42900" marR="0" lvl="0" indent="-242900" algn="l" rtl="0">
                <a:lnSpc>
                  <a:spcPct val="112000"/>
                </a:lnSpc>
                <a:spcBef>
                  <a:spcPts val="639"/>
                </a:spcBef>
                <a:spcAft>
                  <a:spcPts val="0"/>
                </a:spcAft>
                <a:buClr>
                  <a:srgbClr val="2A034C"/>
                </a:buClr>
                <a:buSzPts val="1125"/>
                <a:buFont typeface="Montserrat"/>
                <a:buChar char="•"/>
              </a:pPr>
              <a:r>
                <a:rPr lang="en-US" sz="1125" b="0" i="0" u="none" strike="noStrike" cap="none">
                  <a:solidFill>
                    <a:srgbClr val="2A034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AODA (Ontario, CA)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42900" marR="0" lvl="0" indent="-242900" algn="l" rtl="0">
                <a:lnSpc>
                  <a:spcPct val="112000"/>
                </a:lnSpc>
                <a:spcBef>
                  <a:spcPts val="639"/>
                </a:spcBef>
                <a:spcAft>
                  <a:spcPts val="0"/>
                </a:spcAft>
                <a:buClr>
                  <a:srgbClr val="2A034C"/>
                </a:buClr>
                <a:buSzPts val="1125"/>
                <a:buFont typeface="Montserrat"/>
                <a:buChar char="•"/>
              </a:pPr>
              <a:r>
                <a:rPr lang="en-US" sz="1125" b="0" i="0" u="none" strike="noStrike" cap="none">
                  <a:solidFill>
                    <a:srgbClr val="2A034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Accessible Canada Act (ACA - Federal)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42900" marR="0" lvl="0" indent="-242900" algn="l" rtl="0">
                <a:lnSpc>
                  <a:spcPct val="112000"/>
                </a:lnSpc>
                <a:spcBef>
                  <a:spcPts val="639"/>
                </a:spcBef>
                <a:spcAft>
                  <a:spcPts val="0"/>
                </a:spcAft>
                <a:buClr>
                  <a:srgbClr val="2A034C"/>
                </a:buClr>
                <a:buSzPts val="1125"/>
                <a:buFont typeface="Montserrat"/>
                <a:buChar char="•"/>
              </a:pPr>
              <a:r>
                <a:rPr lang="en-US" sz="1125" b="0" i="0" u="none" strike="noStrike" cap="none">
                  <a:solidFill>
                    <a:srgbClr val="2A034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UK PBSAR / Equality Act (UK) and others...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6" name="Google Shape;216;p7"/>
          <p:cNvSpPr/>
          <p:nvPr/>
        </p:nvSpPr>
        <p:spPr>
          <a:xfrm>
            <a:off x="961784" y="6553496"/>
            <a:ext cx="10265400" cy="1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A034C"/>
              </a:buClr>
              <a:buSzPts val="825"/>
              <a:buFont typeface="Montserrat"/>
              <a:buNone/>
            </a:pPr>
            <a:r>
              <a:rPr lang="en-US" sz="825" b="0" i="0" u="none" strike="noStrike" cap="none">
                <a:solidFill>
                  <a:srgbClr val="2A034C"/>
                </a:solidFill>
                <a:latin typeface="Montserrat"/>
                <a:ea typeface="Montserrat"/>
                <a:cs typeface="Montserrat"/>
                <a:sym typeface="Montserrat"/>
              </a:rPr>
              <a:t>©2025 Proprietary and Confidential. All Rights Reserved.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7" name="Google Shape;217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85704" cy="1704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7" descr="Accessibility on Demand Logo. Inside of the O is the universal accessibility icon. Next to the logo, it says, Accessibility &quot;On-Demand&quot; That's A Wonderful Thi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181" y="6050245"/>
            <a:ext cx="2510371" cy="74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7" descr="IMS Technology Group Logo with a navy blue chip icon that is meant to look like a piece of paper. The logo has white lines and is breaks into small teal squares as the icon moves up the logo. " title="IMS TG_Logo_Light Bkg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586550" y="6144275"/>
            <a:ext cx="1020725" cy="55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9"/>
          <p:cNvSpPr/>
          <p:nvPr/>
        </p:nvSpPr>
        <p:spPr>
          <a:xfrm>
            <a:off x="0" y="0"/>
            <a:ext cx="12188945" cy="1647413"/>
          </a:xfrm>
          <a:prstGeom prst="rect">
            <a:avLst/>
          </a:prstGeom>
          <a:solidFill>
            <a:srgbClr val="3644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9"/>
          <p:cNvSpPr/>
          <p:nvPr/>
        </p:nvSpPr>
        <p:spPr>
          <a:xfrm>
            <a:off x="476131" y="376143"/>
            <a:ext cx="12188952" cy="533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50"/>
              <a:buFont typeface="Montserrat"/>
              <a:buNone/>
            </a:pPr>
            <a:r>
              <a:rPr lang="en-US" sz="375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Six Manual Steps—Multiplied by Every Page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9"/>
          <p:cNvSpPr/>
          <p:nvPr/>
        </p:nvSpPr>
        <p:spPr>
          <a:xfrm>
            <a:off x="476131" y="1045107"/>
            <a:ext cx="12188952" cy="266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EAE7E7"/>
              </a:buClr>
              <a:buSzPts val="1875"/>
              <a:buFont typeface="Montserrat"/>
              <a:buNone/>
            </a:pPr>
            <a:r>
              <a:rPr lang="en-US" sz="1875" b="0" i="0" u="none" strike="noStrike" cap="none">
                <a:solidFill>
                  <a:srgbClr val="EAE7E7"/>
                </a:solidFill>
                <a:latin typeface="Montserrat"/>
                <a:ea typeface="Montserrat"/>
                <a:cs typeface="Montserrat"/>
                <a:sym typeface="Montserrat"/>
              </a:rPr>
              <a:t>Best-in-class tools can automate ±30 % of this, but a specialist must still verify every step    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608" y="2702043"/>
            <a:ext cx="2056886" cy="1209373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9"/>
          <p:cNvSpPr/>
          <p:nvPr/>
        </p:nvSpPr>
        <p:spPr>
          <a:xfrm>
            <a:off x="598340" y="3055273"/>
            <a:ext cx="1501345" cy="96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2023"/>
              </a:lnSpc>
              <a:spcBef>
                <a:spcPts val="0"/>
              </a:spcBef>
              <a:spcAft>
                <a:spcPts val="0"/>
              </a:spcAft>
              <a:buClr>
                <a:srgbClr val="2A034C"/>
              </a:buClr>
              <a:buSzPts val="682"/>
              <a:buFont typeface="Montserrat"/>
              <a:buNone/>
            </a:pPr>
            <a:r>
              <a:rPr lang="en-US" sz="682" b="1" i="0" u="none" strike="noStrike" cap="none">
                <a:solidFill>
                  <a:srgbClr val="2A034C"/>
                </a:solidFill>
                <a:latin typeface="Montserrat"/>
                <a:ea typeface="Montserrat"/>
                <a:cs typeface="Montserrat"/>
                <a:sym typeface="Montserrat"/>
              </a:rPr>
              <a:t>Manual Step #1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0" name="Google Shape;230;p9"/>
          <p:cNvGrpSpPr/>
          <p:nvPr/>
        </p:nvGrpSpPr>
        <p:grpSpPr>
          <a:xfrm>
            <a:off x="598340" y="3226531"/>
            <a:ext cx="1664815" cy="1255498"/>
            <a:chOff x="598340" y="3226531"/>
            <a:chExt cx="1664815" cy="1255498"/>
          </a:xfrm>
        </p:grpSpPr>
        <p:sp>
          <p:nvSpPr>
            <p:cNvPr id="231" name="Google Shape;231;p9"/>
            <p:cNvSpPr/>
            <p:nvPr/>
          </p:nvSpPr>
          <p:spPr>
            <a:xfrm>
              <a:off x="598340" y="3226531"/>
              <a:ext cx="1501345" cy="3323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11965"/>
                </a:lnSpc>
                <a:spcBef>
                  <a:spcPts val="0"/>
                </a:spcBef>
                <a:spcAft>
                  <a:spcPts val="0"/>
                </a:spcAft>
                <a:buClr>
                  <a:srgbClr val="012037"/>
                </a:buClr>
                <a:buSzPts val="1170"/>
                <a:buFont typeface="Montserrat"/>
                <a:buNone/>
              </a:pPr>
              <a:r>
                <a:rPr lang="en-US" sz="1170" b="1" i="0" u="none" strike="noStrike" cap="none">
                  <a:solidFill>
                    <a:srgbClr val="012037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Prep &amp; Proof OCR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761810" y="4066456"/>
              <a:ext cx="1501345" cy="4155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242900" marR="0" lvl="0" indent="-242900" algn="l" rtl="0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A034C"/>
                </a:buClr>
                <a:buSzPts val="975"/>
                <a:buFont typeface="Montserrat"/>
                <a:buChar char="•"/>
              </a:pPr>
              <a:r>
                <a:rPr lang="en-US" sz="975" b="0" i="0" u="none" strike="noStrike" cap="none">
                  <a:solidFill>
                    <a:srgbClr val="2A034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Manually clean scanned text before real work starts.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33" name="Google Shape;23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07591" y="2702043"/>
            <a:ext cx="2056886" cy="1209373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9"/>
          <p:cNvSpPr/>
          <p:nvPr/>
        </p:nvSpPr>
        <p:spPr>
          <a:xfrm>
            <a:off x="2739342" y="3055273"/>
            <a:ext cx="1187099" cy="96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2023"/>
              </a:lnSpc>
              <a:spcBef>
                <a:spcPts val="0"/>
              </a:spcBef>
              <a:spcAft>
                <a:spcPts val="0"/>
              </a:spcAft>
              <a:buClr>
                <a:srgbClr val="2A034C"/>
              </a:buClr>
              <a:buSzPts val="682"/>
              <a:buFont typeface="Montserrat"/>
              <a:buNone/>
            </a:pPr>
            <a:r>
              <a:rPr lang="en-US" sz="682" b="1" i="0" u="none" strike="noStrike" cap="none">
                <a:solidFill>
                  <a:srgbClr val="2A034C"/>
                </a:solidFill>
                <a:latin typeface="Montserrat"/>
                <a:ea typeface="Montserrat"/>
                <a:cs typeface="Montserrat"/>
                <a:sym typeface="Montserrat"/>
              </a:rPr>
              <a:t>Manual Step #2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5" name="Google Shape;235;p9"/>
          <p:cNvGrpSpPr/>
          <p:nvPr/>
        </p:nvGrpSpPr>
        <p:grpSpPr>
          <a:xfrm>
            <a:off x="2602849" y="3226531"/>
            <a:ext cx="1501345" cy="1255498"/>
            <a:chOff x="2602849" y="3226531"/>
            <a:chExt cx="1501345" cy="1255498"/>
          </a:xfrm>
        </p:grpSpPr>
        <p:sp>
          <p:nvSpPr>
            <p:cNvPr id="236" name="Google Shape;236;p9"/>
            <p:cNvSpPr/>
            <p:nvPr/>
          </p:nvSpPr>
          <p:spPr>
            <a:xfrm>
              <a:off x="2739342" y="3226531"/>
              <a:ext cx="1187099" cy="3323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11965"/>
                </a:lnSpc>
                <a:spcBef>
                  <a:spcPts val="0"/>
                </a:spcBef>
                <a:spcAft>
                  <a:spcPts val="0"/>
                </a:spcAft>
                <a:buClr>
                  <a:srgbClr val="012037"/>
                </a:buClr>
                <a:buSzPts val="1170"/>
                <a:buFont typeface="Montserrat"/>
                <a:buNone/>
              </a:pPr>
              <a:r>
                <a:rPr lang="en-US" sz="1170" b="1" i="0" u="none" strike="noStrike" cap="none">
                  <a:solidFill>
                    <a:srgbClr val="012037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Tag Structure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2602849" y="4066456"/>
              <a:ext cx="1501345" cy="4155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242900" marR="0" lvl="0" indent="-242900" algn="l" rtl="0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A034C"/>
                </a:buClr>
                <a:buSzPts val="975"/>
                <a:buFont typeface="Montserrat"/>
                <a:buChar char="•"/>
              </a:pPr>
              <a:r>
                <a:rPr lang="en-US" sz="975" b="0" i="0" u="none" strike="noStrike" cap="none">
                  <a:solidFill>
                    <a:srgbClr val="2A034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Classify hundreds of content elements by hand.  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38" name="Google Shape;238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48592" y="2702043"/>
            <a:ext cx="2056886" cy="1209373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9"/>
          <p:cNvSpPr/>
          <p:nvPr/>
        </p:nvSpPr>
        <p:spPr>
          <a:xfrm>
            <a:off x="4580382" y="3055273"/>
            <a:ext cx="1187099" cy="96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2023"/>
              </a:lnSpc>
              <a:spcBef>
                <a:spcPts val="0"/>
              </a:spcBef>
              <a:spcAft>
                <a:spcPts val="0"/>
              </a:spcAft>
              <a:buClr>
                <a:srgbClr val="2A034C"/>
              </a:buClr>
              <a:buSzPts val="682"/>
              <a:buFont typeface="Montserrat"/>
              <a:buNone/>
            </a:pPr>
            <a:r>
              <a:rPr lang="en-US" sz="682" b="1" i="0" u="none" strike="noStrike" cap="none">
                <a:solidFill>
                  <a:srgbClr val="2A034C"/>
                </a:solidFill>
                <a:latin typeface="Montserrat"/>
                <a:ea typeface="Montserrat"/>
                <a:cs typeface="Montserrat"/>
                <a:sym typeface="Montserrat"/>
              </a:rPr>
              <a:t>Manual Step #3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0" name="Google Shape;240;p9"/>
          <p:cNvGrpSpPr/>
          <p:nvPr/>
        </p:nvGrpSpPr>
        <p:grpSpPr>
          <a:xfrm>
            <a:off x="4443889" y="3226531"/>
            <a:ext cx="1501345" cy="1255498"/>
            <a:chOff x="4443889" y="3226531"/>
            <a:chExt cx="1501345" cy="1255498"/>
          </a:xfrm>
        </p:grpSpPr>
        <p:sp>
          <p:nvSpPr>
            <p:cNvPr id="241" name="Google Shape;241;p9"/>
            <p:cNvSpPr/>
            <p:nvPr/>
          </p:nvSpPr>
          <p:spPr>
            <a:xfrm>
              <a:off x="4580382" y="3226531"/>
              <a:ext cx="1187099" cy="3323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11965"/>
                </a:lnSpc>
                <a:spcBef>
                  <a:spcPts val="0"/>
                </a:spcBef>
                <a:spcAft>
                  <a:spcPts val="0"/>
                </a:spcAft>
                <a:buClr>
                  <a:srgbClr val="012037"/>
                </a:buClr>
                <a:buSzPts val="1170"/>
                <a:buFont typeface="Montserrat"/>
                <a:buNone/>
              </a:pPr>
              <a:r>
                <a:rPr lang="en-US" sz="1170" b="1" i="0" u="none" strike="noStrike" cap="none">
                  <a:solidFill>
                    <a:srgbClr val="012037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Set Reading Order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4443889" y="4066456"/>
              <a:ext cx="1501345" cy="4155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242900" marR="0" lvl="0" indent="-242900" algn="l" rtl="0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A034C"/>
                </a:buClr>
                <a:buSzPts val="975"/>
                <a:buFont typeface="Montserrat"/>
                <a:buChar char="•"/>
              </a:pPr>
              <a:r>
                <a:rPr lang="en-US" sz="975" b="0" i="0" u="none" strike="noStrike" cap="none">
                  <a:solidFill>
                    <a:srgbClr val="2A034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Drag &amp; drop items to guess logical flow.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3" name="Google Shape;243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89720" y="2702043"/>
            <a:ext cx="2056886" cy="1209373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9"/>
          <p:cNvSpPr/>
          <p:nvPr/>
        </p:nvSpPr>
        <p:spPr>
          <a:xfrm>
            <a:off x="6421422" y="3055273"/>
            <a:ext cx="1187099" cy="96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2023"/>
              </a:lnSpc>
              <a:spcBef>
                <a:spcPts val="0"/>
              </a:spcBef>
              <a:spcAft>
                <a:spcPts val="0"/>
              </a:spcAft>
              <a:buClr>
                <a:srgbClr val="2A034C"/>
              </a:buClr>
              <a:buSzPts val="682"/>
              <a:buFont typeface="Montserrat"/>
              <a:buNone/>
            </a:pPr>
            <a:r>
              <a:rPr lang="en-US" sz="682" b="1" i="0" u="none" strike="noStrike" cap="none">
                <a:solidFill>
                  <a:srgbClr val="2A034C"/>
                </a:solidFill>
                <a:latin typeface="Montserrat"/>
                <a:ea typeface="Montserrat"/>
                <a:cs typeface="Montserrat"/>
                <a:sym typeface="Montserrat"/>
              </a:rPr>
              <a:t>Manual Step #4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5" name="Google Shape;245;p9"/>
          <p:cNvGrpSpPr/>
          <p:nvPr/>
        </p:nvGrpSpPr>
        <p:grpSpPr>
          <a:xfrm>
            <a:off x="6284928" y="3226531"/>
            <a:ext cx="1501345" cy="1532547"/>
            <a:chOff x="6284928" y="3226531"/>
            <a:chExt cx="1501345" cy="1532547"/>
          </a:xfrm>
        </p:grpSpPr>
        <p:sp>
          <p:nvSpPr>
            <p:cNvPr id="246" name="Google Shape;246;p9"/>
            <p:cNvSpPr/>
            <p:nvPr/>
          </p:nvSpPr>
          <p:spPr>
            <a:xfrm>
              <a:off x="6421422" y="3226531"/>
              <a:ext cx="1187099" cy="3323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11965"/>
                </a:lnSpc>
                <a:spcBef>
                  <a:spcPts val="0"/>
                </a:spcBef>
                <a:spcAft>
                  <a:spcPts val="0"/>
                </a:spcAft>
                <a:buClr>
                  <a:srgbClr val="012037"/>
                </a:buClr>
                <a:buSzPts val="1170"/>
                <a:buFont typeface="Montserrat"/>
                <a:buNone/>
              </a:pPr>
              <a:r>
                <a:rPr lang="en-US" sz="1170" b="1" i="0" u="none" strike="noStrike" cap="none">
                  <a:solidFill>
                    <a:srgbClr val="012037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Write Alt Text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6284928" y="4066456"/>
              <a:ext cx="1501345" cy="6926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242900" marR="0" lvl="0" indent="-242900" algn="l" rtl="0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A034C"/>
                </a:buClr>
                <a:buSzPts val="975"/>
                <a:buFont typeface="Montserrat"/>
                <a:buChar char="•"/>
              </a:pPr>
              <a:r>
                <a:rPr lang="en-US" sz="975" b="0" i="0" u="none" strike="noStrike" cap="none">
                  <a:solidFill>
                    <a:srgbClr val="2A034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Describe every image or chart—one thoughtful sentence at a time.  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8" name="Google Shape;248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30721" y="2702043"/>
            <a:ext cx="2056886" cy="1209373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9"/>
          <p:cNvSpPr/>
          <p:nvPr/>
        </p:nvSpPr>
        <p:spPr>
          <a:xfrm>
            <a:off x="8262461" y="3055273"/>
            <a:ext cx="1187099" cy="96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2023"/>
              </a:lnSpc>
              <a:spcBef>
                <a:spcPts val="0"/>
              </a:spcBef>
              <a:spcAft>
                <a:spcPts val="0"/>
              </a:spcAft>
              <a:buClr>
                <a:srgbClr val="2A034C"/>
              </a:buClr>
              <a:buSzPts val="682"/>
              <a:buFont typeface="Montserrat"/>
              <a:buNone/>
            </a:pPr>
            <a:r>
              <a:rPr lang="en-US" sz="682" b="1" i="0" u="none" strike="noStrike" cap="none">
                <a:solidFill>
                  <a:srgbClr val="2A034C"/>
                </a:solidFill>
                <a:latin typeface="Montserrat"/>
                <a:ea typeface="Montserrat"/>
                <a:cs typeface="Montserrat"/>
                <a:sym typeface="Montserrat"/>
              </a:rPr>
              <a:t>Manual Step #5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0" name="Google Shape;250;p9"/>
          <p:cNvGrpSpPr/>
          <p:nvPr/>
        </p:nvGrpSpPr>
        <p:grpSpPr>
          <a:xfrm>
            <a:off x="8125968" y="3226531"/>
            <a:ext cx="1501345" cy="1255498"/>
            <a:chOff x="8125968" y="3226531"/>
            <a:chExt cx="1501345" cy="1255498"/>
          </a:xfrm>
        </p:grpSpPr>
        <p:sp>
          <p:nvSpPr>
            <p:cNvPr id="251" name="Google Shape;251;p9"/>
            <p:cNvSpPr/>
            <p:nvPr/>
          </p:nvSpPr>
          <p:spPr>
            <a:xfrm>
              <a:off x="8262461" y="3226531"/>
              <a:ext cx="1187099" cy="3323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11965"/>
                </a:lnSpc>
                <a:spcBef>
                  <a:spcPts val="0"/>
                </a:spcBef>
                <a:spcAft>
                  <a:spcPts val="0"/>
                </a:spcAft>
                <a:buClr>
                  <a:srgbClr val="012037"/>
                </a:buClr>
                <a:buSzPts val="1170"/>
                <a:buFont typeface="Montserrat"/>
                <a:buNone/>
              </a:pPr>
              <a:r>
                <a:rPr lang="en-US" sz="1170" b="1" i="0" u="none" strike="noStrike" cap="none">
                  <a:solidFill>
                    <a:srgbClr val="012037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Fix All Tables/Forms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8125968" y="4066456"/>
              <a:ext cx="1501345" cy="4155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242900" marR="0" lvl="0" indent="-242900" algn="l" rtl="0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A034C"/>
                </a:buClr>
                <a:buSzPts val="975"/>
                <a:buFont typeface="Montserrat"/>
                <a:buChar char="•"/>
              </a:pPr>
              <a:r>
                <a:rPr lang="en-US" sz="975" b="0" i="0" u="none" strike="noStrike" cap="none">
                  <a:solidFill>
                    <a:srgbClr val="2A034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Senior experts decode headers, scopes, tab order.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53" name="Google Shape;253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71704" y="2702043"/>
            <a:ext cx="2056886" cy="1209373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9"/>
          <p:cNvSpPr/>
          <p:nvPr/>
        </p:nvSpPr>
        <p:spPr>
          <a:xfrm>
            <a:off x="10103501" y="3055273"/>
            <a:ext cx="1187099" cy="96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2023"/>
              </a:lnSpc>
              <a:spcBef>
                <a:spcPts val="0"/>
              </a:spcBef>
              <a:spcAft>
                <a:spcPts val="0"/>
              </a:spcAft>
              <a:buClr>
                <a:srgbClr val="2A034C"/>
              </a:buClr>
              <a:buSzPts val="682"/>
              <a:buFont typeface="Montserrat"/>
              <a:buNone/>
            </a:pPr>
            <a:r>
              <a:rPr lang="en-US" sz="682" b="1" i="0" u="none" strike="noStrike" cap="none">
                <a:solidFill>
                  <a:srgbClr val="2A034C"/>
                </a:solidFill>
                <a:latin typeface="Montserrat"/>
                <a:ea typeface="Montserrat"/>
                <a:cs typeface="Montserrat"/>
                <a:sym typeface="Montserrat"/>
              </a:rPr>
              <a:t>Manual Step #6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5" name="Google Shape;255;p9"/>
          <p:cNvGrpSpPr/>
          <p:nvPr/>
        </p:nvGrpSpPr>
        <p:grpSpPr>
          <a:xfrm>
            <a:off x="9967008" y="3226531"/>
            <a:ext cx="1501345" cy="1394022"/>
            <a:chOff x="9967008" y="3226531"/>
            <a:chExt cx="1501345" cy="1394022"/>
          </a:xfrm>
        </p:grpSpPr>
        <p:sp>
          <p:nvSpPr>
            <p:cNvPr id="256" name="Google Shape;256;p9"/>
            <p:cNvSpPr/>
            <p:nvPr/>
          </p:nvSpPr>
          <p:spPr>
            <a:xfrm>
              <a:off x="10103501" y="3226531"/>
              <a:ext cx="1187099" cy="3323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11965"/>
                </a:lnSpc>
                <a:spcBef>
                  <a:spcPts val="0"/>
                </a:spcBef>
                <a:spcAft>
                  <a:spcPts val="0"/>
                </a:spcAft>
                <a:buClr>
                  <a:srgbClr val="012037"/>
                </a:buClr>
                <a:buSzPts val="1170"/>
                <a:buFont typeface="Montserrat"/>
                <a:buNone/>
              </a:pPr>
              <a:r>
                <a:rPr lang="en-US" sz="1170" b="1" i="0" u="none" strike="noStrike" cap="none">
                  <a:solidFill>
                    <a:srgbClr val="012037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Validate &amp; Retest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9967008" y="4066456"/>
              <a:ext cx="1501345" cy="5540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242900" marR="0" lvl="0" indent="-242900" algn="l" rtl="0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A034C"/>
                </a:buClr>
                <a:buSzPts val="975"/>
                <a:buFont typeface="Montserrat"/>
                <a:buChar char="•"/>
              </a:pPr>
              <a:r>
                <a:rPr lang="en-US" sz="975" b="0" i="0" u="none" strike="noStrike" cap="none">
                  <a:solidFill>
                    <a:srgbClr val="2A034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Run checker, then manual screen‑reader test—repeat till pass.  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8" name="Google Shape;258;p9"/>
          <p:cNvSpPr/>
          <p:nvPr/>
        </p:nvSpPr>
        <p:spPr>
          <a:xfrm>
            <a:off x="0" y="5970682"/>
            <a:ext cx="12188952" cy="885604"/>
          </a:xfrm>
          <a:prstGeom prst="rect">
            <a:avLst/>
          </a:prstGeom>
          <a:solidFill>
            <a:srgbClr val="F1F3F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9" name="Google Shape;259;p9"/>
          <p:cNvGrpSpPr/>
          <p:nvPr/>
        </p:nvGrpSpPr>
        <p:grpSpPr>
          <a:xfrm>
            <a:off x="877985" y="6140006"/>
            <a:ext cx="10432981" cy="579689"/>
            <a:chOff x="877985" y="6140006"/>
            <a:chExt cx="10432981" cy="579689"/>
          </a:xfrm>
        </p:grpSpPr>
        <p:sp>
          <p:nvSpPr>
            <p:cNvPr id="260" name="Google Shape;260;p9"/>
            <p:cNvSpPr/>
            <p:nvPr/>
          </p:nvSpPr>
          <p:spPr>
            <a:xfrm>
              <a:off x="877985" y="6140006"/>
              <a:ext cx="10432981" cy="138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A034C"/>
                </a:buClr>
                <a:buSzPts val="975"/>
                <a:buFont typeface="Montserrat"/>
                <a:buNone/>
              </a:pPr>
              <a:r>
                <a:rPr lang="en-US" sz="975" b="1" i="0" u="none" strike="noStrike" cap="none">
                  <a:solidFill>
                    <a:srgbClr val="2A034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DO THE MATH...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877985" y="6373161"/>
              <a:ext cx="10432981" cy="3465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11977"/>
                </a:lnSpc>
                <a:spcBef>
                  <a:spcPts val="0"/>
                </a:spcBef>
                <a:spcAft>
                  <a:spcPts val="0"/>
                </a:spcAft>
                <a:buClr>
                  <a:srgbClr val="1D91C1"/>
                </a:buClr>
                <a:buSzPts val="2438"/>
                <a:buFont typeface="Montserrat"/>
                <a:buNone/>
              </a:pPr>
              <a:r>
                <a:rPr lang="en-US" sz="2438" b="1" i="0" u="none" strike="noStrike" cap="none">
                  <a:solidFill>
                    <a:srgbClr val="1D91C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Each step × 1,000 pages = 250-person hours… before QA.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2" name="Google Shape;262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85704" cy="1704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3F5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5704" cy="1704549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0"/>
          <p:cNvSpPr/>
          <p:nvPr/>
        </p:nvSpPr>
        <p:spPr>
          <a:xfrm>
            <a:off x="476131" y="438636"/>
            <a:ext cx="12188952" cy="19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2019"/>
              </a:lnSpc>
              <a:spcBef>
                <a:spcPts val="0"/>
              </a:spcBef>
              <a:spcAft>
                <a:spcPts val="0"/>
              </a:spcAft>
              <a:buClr>
                <a:srgbClr val="F50A64"/>
              </a:buClr>
              <a:buSzPts val="1406"/>
              <a:buFont typeface="Montserrat"/>
              <a:buNone/>
            </a:pPr>
            <a:r>
              <a:rPr lang="en-US" sz="1406" b="1" i="0" u="none" strike="noStrike" cap="none">
                <a:solidFill>
                  <a:srgbClr val="F50A64"/>
                </a:solidFill>
                <a:latin typeface="Montserrat"/>
                <a:ea typeface="Montserrat"/>
                <a:cs typeface="Montserrat"/>
                <a:sym typeface="Montserrat"/>
              </a:rPr>
              <a:t>BOTTOM LINE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0"/>
          <p:cNvSpPr/>
          <p:nvPr/>
        </p:nvSpPr>
        <p:spPr>
          <a:xfrm>
            <a:off x="476131" y="786806"/>
            <a:ext cx="12188952" cy="533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12037"/>
              </a:buClr>
              <a:buSzPts val="3750"/>
              <a:buFont typeface="Montserrat"/>
              <a:buNone/>
            </a:pPr>
            <a:r>
              <a:rPr lang="en-US" sz="3750" b="1" i="0" u="none" strike="noStrike" cap="none">
                <a:solidFill>
                  <a:srgbClr val="012037"/>
                </a:solidFill>
                <a:latin typeface="Montserrat"/>
                <a:ea typeface="Montserrat"/>
                <a:cs typeface="Montserrat"/>
                <a:sym typeface="Montserrat"/>
              </a:rPr>
              <a:t>Manual Remediation Doesn't Scale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Google Shape;271;p10" descr="Vector graphic of a snai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55803" y="2531677"/>
            <a:ext cx="904649" cy="61897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0"/>
          <p:cNvSpPr/>
          <p:nvPr/>
        </p:nvSpPr>
        <p:spPr>
          <a:xfrm>
            <a:off x="351147" y="3642104"/>
            <a:ext cx="2697282" cy="25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12037"/>
              </a:buClr>
              <a:buSzPts val="1800"/>
              <a:buFont typeface="Montserrat"/>
              <a:buNone/>
            </a:pPr>
            <a:r>
              <a:rPr lang="en-US" sz="1800" b="1" i="0" u="none" strike="noStrike" cap="none">
                <a:solidFill>
                  <a:srgbClr val="012037"/>
                </a:solidFill>
                <a:latin typeface="Montserrat"/>
                <a:ea typeface="Montserrat"/>
                <a:cs typeface="Montserrat"/>
                <a:sym typeface="Montserrat"/>
              </a:rPr>
              <a:t>SLOW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0"/>
          <p:cNvSpPr/>
          <p:nvPr/>
        </p:nvSpPr>
        <p:spPr>
          <a:xfrm>
            <a:off x="473750" y="4006352"/>
            <a:ext cx="2697300" cy="14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42900" marR="0" lvl="0" indent="-24290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A034C"/>
              </a:buClr>
              <a:buSzPts val="1275"/>
              <a:buFont typeface="Montserrat"/>
              <a:buChar char="•"/>
            </a:pPr>
            <a:r>
              <a:rPr lang="en-US" sz="1275" b="0" i="0" u="none" strike="noStrike" cap="none">
                <a:solidFill>
                  <a:srgbClr val="2A034C"/>
                </a:solidFill>
                <a:latin typeface="Montserrat"/>
                <a:ea typeface="Montserrat"/>
                <a:cs typeface="Montserrat"/>
                <a:sym typeface="Montserrat"/>
              </a:rPr>
              <a:t>15-30+ Min/Page (Industry Estimate)</a:t>
            </a:r>
            <a:r>
              <a:rPr lang="en-US" sz="1275" b="1" i="0" u="none" strike="noStrike" cap="none">
                <a:solidFill>
                  <a:srgbClr val="2A034C"/>
                </a:solidFill>
                <a:latin typeface="Montserrat"/>
                <a:ea typeface="Montserrat"/>
                <a:cs typeface="Montserrat"/>
                <a:sym typeface="Montserrat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2900" marR="0" lvl="0" indent="-242900" algn="l" rtl="0">
              <a:lnSpc>
                <a:spcPct val="112000"/>
              </a:lnSpc>
              <a:spcBef>
                <a:spcPts val="725"/>
              </a:spcBef>
              <a:spcAft>
                <a:spcPts val="0"/>
              </a:spcAft>
              <a:buClr>
                <a:srgbClr val="2A034C"/>
              </a:buClr>
              <a:buSzPts val="1275"/>
              <a:buFont typeface="Montserrat"/>
              <a:buChar char="•"/>
            </a:pPr>
            <a:r>
              <a:rPr lang="en-US" sz="1275" b="0" i="0" u="none" strike="noStrike" cap="none">
                <a:solidFill>
                  <a:srgbClr val="2A034C"/>
                </a:solidFill>
                <a:latin typeface="Montserrat"/>
                <a:ea typeface="Montserrat"/>
                <a:cs typeface="Montserrat"/>
                <a:sym typeface="Montserrat"/>
              </a:rPr>
              <a:t>Cripples deadlines; </a:t>
            </a:r>
            <a:r>
              <a:rPr lang="en-US" sz="1275" b="1" i="0" u="none" strike="noStrike" cap="none">
                <a:solidFill>
                  <a:srgbClr val="2A034C"/>
                </a:solidFill>
                <a:latin typeface="Montserrat"/>
                <a:ea typeface="Montserrat"/>
                <a:cs typeface="Montserrat"/>
                <a:sym typeface="Montserrat"/>
              </a:rPr>
              <a:t>large projects take months or years </a:t>
            </a:r>
            <a:r>
              <a:rPr lang="en-US" sz="1275" b="0" i="0" u="none" strike="noStrike" cap="none">
                <a:solidFill>
                  <a:srgbClr val="2A034C"/>
                </a:solidFill>
                <a:latin typeface="Montserrat"/>
                <a:ea typeface="Montserrat"/>
                <a:cs typeface="Montserrat"/>
                <a:sym typeface="Montserrat"/>
              </a:rPr>
              <a:t>(e.g., 1M pages ≈ 9-19 staff-years).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4" name="Google Shape;274;p10" descr="Vector graphic of a hand with a very large diamond hovering over the palm of the hand.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50518" y="2308486"/>
            <a:ext cx="952262" cy="1066533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0"/>
          <p:cNvSpPr/>
          <p:nvPr/>
        </p:nvSpPr>
        <p:spPr>
          <a:xfrm>
            <a:off x="3284351" y="3642104"/>
            <a:ext cx="2692044" cy="25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12037"/>
              </a:buClr>
              <a:buSzPts val="1800"/>
              <a:buFont typeface="Montserrat"/>
              <a:buNone/>
            </a:pPr>
            <a:r>
              <a:rPr lang="en-US" sz="1800" b="1" i="0" u="none" strike="noStrike" cap="none">
                <a:solidFill>
                  <a:srgbClr val="012037"/>
                </a:solidFill>
                <a:latin typeface="Montserrat"/>
                <a:ea typeface="Montserrat"/>
                <a:cs typeface="Montserrat"/>
                <a:sym typeface="Montserrat"/>
              </a:rPr>
              <a:t>EXPENSIVE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0"/>
          <p:cNvSpPr/>
          <p:nvPr/>
        </p:nvSpPr>
        <p:spPr>
          <a:xfrm>
            <a:off x="3406716" y="4006344"/>
            <a:ext cx="2826935" cy="1000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42570" marR="0" lvl="0" indent="-233045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Montserrat"/>
              <a:buChar char="•"/>
            </a:pPr>
            <a:r>
              <a:rPr lang="en-US" sz="12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$8-$</a:t>
            </a:r>
            <a:r>
              <a:rPr lang="en-US" sz="125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25 </a:t>
            </a:r>
            <a:r>
              <a:rPr lang="en-US" sz="1250" b="0" i="0" u="none" strike="noStrike" cap="none" dirty="0">
                <a:solidFill>
                  <a:srgbClr val="2A034C"/>
                </a:solidFill>
                <a:latin typeface="Montserrat"/>
                <a:ea typeface="Montserrat"/>
                <a:cs typeface="Montserrat"/>
                <a:sym typeface="Montserrat"/>
              </a:rPr>
              <a:t>+ /page</a:t>
            </a:r>
            <a:endParaRPr lang="en-US" sz="12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242570" marR="0" lvl="0" indent="-242570" algn="l" rtl="0">
              <a:lnSpc>
                <a:spcPct val="112000"/>
              </a:lnSpc>
              <a:spcBef>
                <a:spcPts val="725"/>
              </a:spcBef>
              <a:spcAft>
                <a:spcPts val="0"/>
              </a:spcAft>
              <a:buClr>
                <a:srgbClr val="2A034C"/>
              </a:buClr>
              <a:buSzPts val="1275"/>
              <a:buFont typeface="Montserrat"/>
              <a:buChar char="•"/>
            </a:pPr>
            <a:r>
              <a:rPr lang="en-US" sz="1275" b="1" i="0" u="none" strike="noStrike" cap="none" dirty="0">
                <a:solidFill>
                  <a:srgbClr val="2A034C"/>
                </a:solidFill>
                <a:latin typeface="Montserrat"/>
                <a:ea typeface="Montserrat"/>
                <a:cs typeface="Montserrat"/>
                <a:sym typeface="Montserrat"/>
              </a:rPr>
              <a:t>Financially impractical at scale</a:t>
            </a:r>
            <a:r>
              <a:rPr lang="en-US" sz="1275" b="0" i="0" u="none" strike="noStrike" cap="none" dirty="0">
                <a:solidFill>
                  <a:srgbClr val="2A034C"/>
                </a:solidFill>
                <a:latin typeface="Montserrat"/>
                <a:ea typeface="Montserrat"/>
                <a:cs typeface="Montserrat"/>
                <a:sym typeface="Montserrat"/>
              </a:rPr>
              <a:t>; costs quickly escalate (</a:t>
            </a:r>
            <a:r>
              <a:rPr lang="en-US" sz="1200" b="0" i="0" u="none" strike="noStrike" cap="none" dirty="0">
                <a:solidFill>
                  <a:srgbClr val="2A034C"/>
                </a:solidFill>
                <a:latin typeface="Montserrat"/>
                <a:ea typeface="Montserrat"/>
                <a:cs typeface="Montserrat"/>
                <a:sym typeface="Montserrat"/>
              </a:rPr>
              <a:t>$</a:t>
            </a:r>
            <a:r>
              <a:rPr lang="en-US" sz="1275" b="0" i="0" u="none" strike="noStrike" cap="none" dirty="0">
                <a:solidFill>
                  <a:srgbClr val="2A034C"/>
                </a:solidFill>
                <a:latin typeface="Montserrat"/>
                <a:ea typeface="Montserrat"/>
                <a:cs typeface="Montserrat"/>
                <a:sym typeface="Montserrat"/>
              </a:rPr>
              <a:t>50k-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$ </a:t>
            </a:r>
            <a:r>
              <a:rPr lang="en-US" sz="1275" b="0" i="0" u="none" strike="noStrike" cap="none" dirty="0">
                <a:solidFill>
                  <a:srgbClr val="2A034C"/>
                </a:solidFill>
                <a:latin typeface="Montserrat"/>
                <a:ea typeface="Montserrat"/>
                <a:cs typeface="Montserrat"/>
                <a:sym typeface="Montserrat"/>
              </a:rPr>
              <a:t>250k+ per 10k pages).  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77" name="Google Shape;277;p10" descr="A small vector image of a bug. 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67992" y="2420084"/>
            <a:ext cx="790377" cy="828468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0"/>
          <p:cNvSpPr/>
          <p:nvPr/>
        </p:nvSpPr>
        <p:spPr>
          <a:xfrm>
            <a:off x="6333018" y="3642104"/>
            <a:ext cx="2451122" cy="25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12037"/>
              </a:buClr>
              <a:buSzPts val="1800"/>
              <a:buFont typeface="Montserrat"/>
              <a:buNone/>
            </a:pPr>
            <a:r>
              <a:rPr lang="en-US" sz="1800" b="1" i="0" u="none" strike="noStrike" cap="none">
                <a:solidFill>
                  <a:srgbClr val="012037"/>
                </a:solidFill>
                <a:latin typeface="Montserrat"/>
                <a:ea typeface="Montserrat"/>
                <a:cs typeface="Montserrat"/>
                <a:sym typeface="Montserrat"/>
              </a:rPr>
              <a:t>INCONSISTENT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0"/>
          <p:cNvSpPr/>
          <p:nvPr/>
        </p:nvSpPr>
        <p:spPr>
          <a:xfrm>
            <a:off x="6444425" y="4006353"/>
            <a:ext cx="2451000" cy="12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42900" marR="0" lvl="0" indent="-24290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A034C"/>
              </a:buClr>
              <a:buSzPts val="1275"/>
              <a:buFont typeface="Montserrat"/>
              <a:buChar char="•"/>
            </a:pPr>
            <a:r>
              <a:rPr lang="en-US" sz="1275" b="0" i="0" u="none" strike="noStrike" cap="none">
                <a:solidFill>
                  <a:srgbClr val="2A034C"/>
                </a:solidFill>
                <a:latin typeface="Montserrat"/>
                <a:ea typeface="Montserrat"/>
                <a:cs typeface="Montserrat"/>
                <a:sym typeface="Montserrat"/>
              </a:rPr>
              <a:t>30% Error Rate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2900" marR="0" lvl="0" indent="-242900" algn="l" rtl="0">
              <a:lnSpc>
                <a:spcPct val="112000"/>
              </a:lnSpc>
              <a:spcBef>
                <a:spcPts val="725"/>
              </a:spcBef>
              <a:spcAft>
                <a:spcPts val="0"/>
              </a:spcAft>
              <a:buClr>
                <a:srgbClr val="2A034C"/>
              </a:buClr>
              <a:buSzPts val="1275"/>
              <a:buFont typeface="Montserrat"/>
              <a:buChar char="•"/>
            </a:pPr>
            <a:r>
              <a:rPr lang="en-US" sz="1275" b="1" i="0" u="none" strike="noStrike" cap="none">
                <a:solidFill>
                  <a:srgbClr val="2A034C"/>
                </a:solidFill>
                <a:latin typeface="Montserrat"/>
                <a:ea typeface="Montserrat"/>
                <a:cs typeface="Montserrat"/>
                <a:sym typeface="Montserrat"/>
              </a:rPr>
              <a:t>Different remediators, different results</a:t>
            </a:r>
            <a:r>
              <a:rPr lang="en-US" sz="1275" b="0" i="0" u="none" strike="noStrike" cap="none">
                <a:solidFill>
                  <a:srgbClr val="2A034C"/>
                </a:solidFill>
                <a:latin typeface="Montserrat"/>
                <a:ea typeface="Montserrat"/>
                <a:cs typeface="Montserrat"/>
                <a:sym typeface="Montserrat"/>
              </a:rPr>
              <a:t> — audits still fail.  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" name="Google Shape;280;p10" descr="A vector image of 4 stairs in a staircase with an arrow pointing from the top stair down to the bottom stair. 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073884" y="2420088"/>
            <a:ext cx="837990" cy="83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0"/>
          <p:cNvSpPr/>
          <p:nvPr/>
        </p:nvSpPr>
        <p:spPr>
          <a:xfrm>
            <a:off x="9214086" y="3642104"/>
            <a:ext cx="2545396" cy="25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12037"/>
              </a:buClr>
              <a:buSzPts val="1800"/>
              <a:buFont typeface="Montserrat"/>
              <a:buNone/>
            </a:pPr>
            <a:r>
              <a:rPr lang="en-US" sz="1800" b="1" i="0" u="none" strike="noStrike" cap="none">
                <a:solidFill>
                  <a:srgbClr val="012037"/>
                </a:solidFill>
                <a:latin typeface="Montserrat"/>
                <a:ea typeface="Montserrat"/>
                <a:cs typeface="Montserrat"/>
                <a:sym typeface="Montserrat"/>
              </a:rPr>
              <a:t>UNMANAGEABLE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0"/>
          <p:cNvSpPr/>
          <p:nvPr/>
        </p:nvSpPr>
        <p:spPr>
          <a:xfrm>
            <a:off x="9329775" y="4006352"/>
            <a:ext cx="2545500" cy="12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42900" marR="0" lvl="0" indent="-24290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A034C"/>
              </a:buClr>
              <a:buSzPts val="1275"/>
              <a:buFont typeface="Montserrat"/>
              <a:buChar char="•"/>
            </a:pPr>
            <a:r>
              <a:rPr lang="en-US" sz="1275" b="0" i="0" u="none" strike="noStrike" cap="none">
                <a:solidFill>
                  <a:srgbClr val="2A034C"/>
                </a:solidFill>
                <a:latin typeface="Montserrat"/>
                <a:ea typeface="Montserrat"/>
                <a:cs typeface="Montserrat"/>
                <a:sym typeface="Montserrat"/>
              </a:rPr>
              <a:t>Trillions of PDFs (Adobe)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2900" marR="0" lvl="0" indent="-242900" algn="l" rtl="0">
              <a:lnSpc>
                <a:spcPct val="112000"/>
              </a:lnSpc>
              <a:spcBef>
                <a:spcPts val="725"/>
              </a:spcBef>
              <a:spcAft>
                <a:spcPts val="0"/>
              </a:spcAft>
              <a:buClr>
                <a:srgbClr val="2A034C"/>
              </a:buClr>
              <a:buSzPts val="1275"/>
              <a:buFont typeface="Montserrat"/>
              <a:buChar char="•"/>
            </a:pPr>
            <a:r>
              <a:rPr lang="en-US" sz="1275" b="1" i="0" u="none" strike="noStrike" cap="none">
                <a:solidFill>
                  <a:srgbClr val="2A034C"/>
                </a:solidFill>
                <a:latin typeface="Montserrat"/>
                <a:ea typeface="Montserrat"/>
                <a:cs typeface="Montserrat"/>
                <a:sym typeface="Montserrat"/>
              </a:rPr>
              <a:t>Millions of backlog pages</a:t>
            </a:r>
            <a:r>
              <a:rPr lang="en-US" sz="1275" b="0" i="0" u="none" strike="noStrike" cap="none">
                <a:solidFill>
                  <a:srgbClr val="2A034C"/>
                </a:solidFill>
                <a:latin typeface="Montserrat"/>
                <a:ea typeface="Montserrat"/>
                <a:cs typeface="Montserrat"/>
                <a:sym typeface="Montserrat"/>
              </a:rPr>
              <a:t> keep growing faster than humans can clear them.  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0"/>
          <p:cNvSpPr/>
          <p:nvPr/>
        </p:nvSpPr>
        <p:spPr>
          <a:xfrm>
            <a:off x="0" y="5761184"/>
            <a:ext cx="12188952" cy="1095101"/>
          </a:xfrm>
          <a:prstGeom prst="rect">
            <a:avLst/>
          </a:prstGeom>
          <a:solidFill>
            <a:srgbClr val="3644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0"/>
          <p:cNvSpPr/>
          <p:nvPr/>
        </p:nvSpPr>
        <p:spPr>
          <a:xfrm>
            <a:off x="847513" y="5986900"/>
            <a:ext cx="10493926" cy="639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50"/>
              <a:buFont typeface="Montserrat"/>
              <a:buNone/>
            </a:pPr>
            <a:r>
              <a:rPr lang="en-US" sz="225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Manual effort (even with tools) offers only incremental savings, </a:t>
            </a:r>
            <a:r>
              <a:rPr lang="en-US" sz="225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not transformation. </a:t>
            </a:r>
            <a:r>
              <a:rPr lang="en-US" sz="225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Automation </a:t>
            </a:r>
            <a:r>
              <a:rPr lang="en-US" sz="2250" b="1" i="0" u="none" strike="noStrike" cap="none">
                <a:solidFill>
                  <a:srgbClr val="F9AF04"/>
                </a:solidFill>
                <a:latin typeface="Montserrat"/>
                <a:ea typeface="Montserrat"/>
                <a:cs typeface="Montserrat"/>
                <a:sym typeface="Montserrat"/>
              </a:rPr>
              <a:t>IS NEEDED</a:t>
            </a:r>
            <a:r>
              <a:rPr lang="en-US" sz="225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 </a:t>
            </a:r>
            <a:r>
              <a:rPr lang="en-US" sz="225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to break the bottleneck..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445C"/>
        </a:soli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1"/>
          <p:cNvSpPr/>
          <p:nvPr/>
        </p:nvSpPr>
        <p:spPr>
          <a:xfrm>
            <a:off x="633254" y="3882253"/>
            <a:ext cx="10922444" cy="3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50"/>
              <a:buFont typeface="Montserrat"/>
              <a:buNone/>
            </a:pPr>
            <a:r>
              <a:rPr lang="en-US" sz="225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Section 3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1"/>
          <p:cNvSpPr/>
          <p:nvPr/>
        </p:nvSpPr>
        <p:spPr>
          <a:xfrm>
            <a:off x="633254" y="4302736"/>
            <a:ext cx="10922444" cy="749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499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25"/>
              <a:buFont typeface="Montserrat"/>
              <a:buNone/>
            </a:pPr>
            <a:r>
              <a:rPr lang="en-US" sz="5625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Current Market Conditions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1"/>
          <p:cNvSpPr/>
          <p:nvPr/>
        </p:nvSpPr>
        <p:spPr>
          <a:xfrm>
            <a:off x="961784" y="6553496"/>
            <a:ext cx="10265400" cy="1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A034C"/>
              </a:buClr>
              <a:buSzPts val="825"/>
              <a:buFont typeface="Montserrat"/>
              <a:buNone/>
            </a:pPr>
            <a:r>
              <a:rPr lang="en-US" sz="825" b="0" i="0" u="none" strike="noStrike" cap="none">
                <a:solidFill>
                  <a:srgbClr val="2A034C"/>
                </a:solidFill>
                <a:latin typeface="Montserrat"/>
                <a:ea typeface="Montserrat"/>
                <a:cs typeface="Montserrat"/>
                <a:sym typeface="Montserrat"/>
              </a:rPr>
              <a:t>©2025 Proprietary and Confidential. All Rights Reserved.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" name="Google Shape;293;p11" descr="Vector image of a PDF Document icon. " title="PDF Ico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1837" y="1562537"/>
            <a:ext cx="1825275" cy="1825275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1"/>
          <p:cNvSpPr/>
          <p:nvPr/>
        </p:nvSpPr>
        <p:spPr>
          <a:xfrm>
            <a:off x="5227918" y="1608607"/>
            <a:ext cx="1733100" cy="1733100"/>
          </a:xfrm>
          <a:prstGeom prst="ellipse">
            <a:avLst/>
          </a:prstGeom>
          <a:noFill/>
          <a:ln w="25400" cap="flat" cmpd="sng">
            <a:solidFill>
              <a:srgbClr val="0120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85704" cy="129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1" descr="Accessibility on Demand Logo. Inside of the O is the universal accessibility icon. Next to the logo, it says, Accessibility &quot;On-Demand&quot; That's A Wonderful Th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181" y="6050245"/>
            <a:ext cx="2510371" cy="74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1" descr="IMS Technology Group Logo with a navy blue chip icon that is meant to look like a piece of paper. The logo has white lines and is breaks into small teal squares as the icon moves up the logo. " title="IMS TG_Logo_Light Bkg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86550" y="6144275"/>
            <a:ext cx="1020725" cy="55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Google Shape;303;p12"/>
          <p:cNvGrpSpPr/>
          <p:nvPr/>
        </p:nvGrpSpPr>
        <p:grpSpPr>
          <a:xfrm>
            <a:off x="476131" y="476131"/>
            <a:ext cx="2875852" cy="5523119"/>
            <a:chOff x="476131" y="476131"/>
            <a:chExt cx="2875852" cy="5523119"/>
          </a:xfrm>
        </p:grpSpPr>
        <p:sp>
          <p:nvSpPr>
            <p:cNvPr id="304" name="Google Shape;304;p12"/>
            <p:cNvSpPr/>
            <p:nvPr/>
          </p:nvSpPr>
          <p:spPr>
            <a:xfrm>
              <a:off x="476131" y="476131"/>
              <a:ext cx="2875852" cy="5523119"/>
            </a:xfrm>
            <a:prstGeom prst="rect">
              <a:avLst/>
            </a:prstGeom>
            <a:solidFill>
              <a:srgbClr val="F1F3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2"/>
            <p:cNvSpPr/>
            <p:nvPr/>
          </p:nvSpPr>
          <p:spPr>
            <a:xfrm>
              <a:off x="646597" y="1850959"/>
              <a:ext cx="2534921" cy="7499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4995"/>
                </a:lnSpc>
                <a:spcBef>
                  <a:spcPts val="0"/>
                </a:spcBef>
                <a:spcAft>
                  <a:spcPts val="0"/>
                </a:spcAft>
                <a:buClr>
                  <a:srgbClr val="012037"/>
                </a:buClr>
                <a:buSzPts val="5625"/>
                <a:buFont typeface="Montserrat"/>
                <a:buNone/>
              </a:pPr>
              <a:r>
                <a:rPr lang="en-US" sz="5625" b="1" i="0" u="none" strike="noStrike" cap="none">
                  <a:solidFill>
                    <a:srgbClr val="012037"/>
                  </a:solidFill>
                  <a:latin typeface="Montserrat"/>
                  <a:ea typeface="Montserrat"/>
                  <a:cs typeface="Montserrat"/>
                  <a:sym typeface="Montserrat"/>
                </a:rPr>
                <a:t>~35%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2"/>
            <p:cNvSpPr/>
            <p:nvPr/>
          </p:nvSpPr>
          <p:spPr>
            <a:xfrm>
              <a:off x="646597" y="2721535"/>
              <a:ext cx="2534921" cy="2132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A034C"/>
                </a:buClr>
                <a:buSzPts val="1500"/>
                <a:buFont typeface="Montserrat"/>
                <a:buNone/>
              </a:pPr>
              <a:r>
                <a:rPr lang="en-US" sz="1500" b="1" i="0" u="none" strike="noStrike" cap="none">
                  <a:solidFill>
                    <a:srgbClr val="2A034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LEGACY AUTOMATION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07" name="Google Shape;307;p12"/>
            <p:cNvCxnSpPr/>
            <p:nvPr/>
          </p:nvCxnSpPr>
          <p:spPr>
            <a:xfrm>
              <a:off x="1625979" y="3180406"/>
              <a:ext cx="576118" cy="0"/>
            </a:xfrm>
            <a:prstGeom prst="straightConnector1">
              <a:avLst/>
            </a:prstGeom>
            <a:noFill/>
            <a:ln w="12700" cap="flat" cmpd="sng">
              <a:solidFill>
                <a:srgbClr val="000000">
                  <a:alpha val="2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08" name="Google Shape;308;p12"/>
            <p:cNvSpPr/>
            <p:nvPr/>
          </p:nvSpPr>
          <p:spPr>
            <a:xfrm>
              <a:off x="646597" y="3445849"/>
              <a:ext cx="2534921" cy="7499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4995"/>
                </a:lnSpc>
                <a:spcBef>
                  <a:spcPts val="0"/>
                </a:spcBef>
                <a:spcAft>
                  <a:spcPts val="0"/>
                </a:spcAft>
                <a:buClr>
                  <a:srgbClr val="012037"/>
                </a:buClr>
                <a:buSzPts val="5625"/>
                <a:buFont typeface="Montserrat"/>
                <a:buNone/>
              </a:pPr>
              <a:r>
                <a:rPr lang="en-US" sz="5625" b="1" i="0" u="none" strike="noStrike" cap="none">
                  <a:solidFill>
                    <a:srgbClr val="012037"/>
                  </a:solidFill>
                  <a:latin typeface="Montserrat"/>
                  <a:ea typeface="Montserrat"/>
                  <a:cs typeface="Montserrat"/>
                  <a:sym typeface="Montserrat"/>
                </a:rPr>
                <a:t>95%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2"/>
            <p:cNvSpPr/>
            <p:nvPr/>
          </p:nvSpPr>
          <p:spPr>
            <a:xfrm>
              <a:off x="646597" y="4316425"/>
              <a:ext cx="2534921" cy="2132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A034C"/>
                </a:buClr>
                <a:buSzPts val="1500"/>
                <a:buFont typeface="Montserrat"/>
                <a:buNone/>
              </a:pPr>
              <a:r>
                <a:rPr lang="en-US" sz="1500" b="1" i="0" u="none" strike="noStrike" cap="none">
                  <a:solidFill>
                    <a:srgbClr val="2A034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AOD™ AUTOMATION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0" name="Google Shape;310;p12"/>
          <p:cNvSpPr/>
          <p:nvPr/>
        </p:nvSpPr>
        <p:spPr>
          <a:xfrm>
            <a:off x="3732888" y="476131"/>
            <a:ext cx="7979933" cy="457879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1" name="Google Shape;31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2030" y="3032954"/>
            <a:ext cx="466608" cy="457086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12"/>
          <p:cNvSpPr/>
          <p:nvPr/>
        </p:nvSpPr>
        <p:spPr>
          <a:xfrm>
            <a:off x="6637287" y="3150201"/>
            <a:ext cx="266633" cy="21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A034C"/>
              </a:buClr>
              <a:buSzPts val="1500"/>
              <a:buFont typeface="Montserrat"/>
              <a:buNone/>
            </a:pPr>
            <a:r>
              <a:rPr lang="en-US" sz="1500" b="1" i="0" u="none" strike="noStrike" cap="none">
                <a:solidFill>
                  <a:srgbClr val="2A034C"/>
                </a:solidFill>
                <a:latin typeface="Montserrat"/>
                <a:ea typeface="Montserrat"/>
                <a:cs typeface="Montserrat"/>
                <a:sym typeface="Montserrat"/>
              </a:rPr>
              <a:t>35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31984" y="3790002"/>
            <a:ext cx="466608" cy="466608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12"/>
          <p:cNvSpPr/>
          <p:nvPr/>
        </p:nvSpPr>
        <p:spPr>
          <a:xfrm>
            <a:off x="10927227" y="3912011"/>
            <a:ext cx="276156" cy="21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A034C"/>
              </a:buClr>
              <a:buSzPts val="1500"/>
              <a:buFont typeface="Montserrat"/>
              <a:buNone/>
            </a:pPr>
            <a:r>
              <a:rPr lang="en-US" sz="1500" b="1" i="0" u="none" strike="noStrike" cap="none">
                <a:solidFill>
                  <a:srgbClr val="2A034C"/>
                </a:solidFill>
                <a:latin typeface="Montserrat"/>
                <a:ea typeface="Montserrat"/>
                <a:cs typeface="Montserrat"/>
                <a:sym typeface="Montserrat"/>
              </a:rPr>
              <a:t>95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2"/>
          <p:cNvSpPr/>
          <p:nvPr/>
        </p:nvSpPr>
        <p:spPr>
          <a:xfrm>
            <a:off x="3543395" y="630725"/>
            <a:ext cx="8358791" cy="191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12037"/>
              </a:buClr>
              <a:buSzPts val="1350"/>
              <a:buFont typeface="Montserrat"/>
              <a:buNone/>
            </a:pPr>
            <a:r>
              <a:rPr lang="en-US" sz="1350" b="1" i="0" u="none" strike="noStrike" cap="none">
                <a:solidFill>
                  <a:srgbClr val="012037"/>
                </a:solidFill>
                <a:latin typeface="Montserrat"/>
                <a:ea typeface="Montserrat"/>
                <a:cs typeface="Montserrat"/>
                <a:sym typeface="Montserrat"/>
              </a:rPr>
              <a:t>% of Accessibility Process Automated: AoD™ vs. Other Tools  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2"/>
          <p:cNvSpPr/>
          <p:nvPr/>
        </p:nvSpPr>
        <p:spPr>
          <a:xfrm>
            <a:off x="3653363" y="5405524"/>
            <a:ext cx="8138982" cy="383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A034C"/>
              </a:buClr>
              <a:buSzPts val="1350"/>
              <a:buFont typeface="Montserrat"/>
              <a:buNone/>
            </a:pPr>
            <a:r>
              <a:rPr lang="en-US" sz="1350" b="1" i="0" u="none" strike="noStrike" cap="none">
                <a:solidFill>
                  <a:srgbClr val="2A034C"/>
                </a:solidFill>
                <a:latin typeface="Montserrat"/>
                <a:ea typeface="Montserrat"/>
                <a:cs typeface="Montserrat"/>
                <a:sym typeface="Montserrat"/>
              </a:rPr>
              <a:t>EVEN BEST-IN-CLASS TOOLS AUTOMATE ONLY ~35% OF THE PROCESS.</a:t>
            </a:r>
            <a:r>
              <a:rPr lang="en-US" sz="1350" b="0" i="0" u="none" strike="noStrike" cap="none">
                <a:solidFill>
                  <a:srgbClr val="2A034C"/>
                </a:solidFill>
                <a:latin typeface="Montserrat"/>
                <a:ea typeface="Montserrat"/>
                <a:cs typeface="Montserrat"/>
                <a:sym typeface="Montserrat"/>
              </a:rPr>
              <a:t> </a:t>
            </a:r>
            <a:r>
              <a:rPr lang="en-US" sz="1350" b="1" i="0" u="none" strike="noStrike" cap="none">
                <a:solidFill>
                  <a:srgbClr val="2A034C"/>
                </a:solidFill>
                <a:latin typeface="Montserrat"/>
                <a:ea typeface="Montserrat"/>
                <a:cs typeface="Montserrat"/>
                <a:sym typeface="Montserrat"/>
              </a:rPr>
              <a:t> LEAVING </a:t>
            </a:r>
            <a:r>
              <a:rPr lang="en-US" sz="1350" b="0" i="0" u="none" strike="noStrike" cap="none">
                <a:solidFill>
                  <a:srgbClr val="2A034C"/>
                </a:solidFill>
                <a:latin typeface="Montserrat"/>
                <a:ea typeface="Montserrat"/>
                <a:cs typeface="Montserrat"/>
                <a:sym typeface="Montserrat"/>
              </a:rPr>
              <a:t>THE MAJORITY RELIANT ON COSTLY SPECIALISTS </a:t>
            </a:r>
            <a:r>
              <a:rPr lang="en-US" sz="1350" b="1" i="0" u="none" strike="noStrike" cap="none">
                <a:solidFill>
                  <a:srgbClr val="2A034C"/>
                </a:solidFill>
                <a:latin typeface="Montserrat"/>
                <a:ea typeface="Montserrat"/>
                <a:cs typeface="Montserrat"/>
                <a:sym typeface="Montserrat"/>
              </a:rPr>
              <a:t> </a:t>
            </a:r>
            <a:r>
              <a:rPr lang="en-US" sz="1350" b="0" i="0" u="none" strike="noStrike" cap="none">
                <a:solidFill>
                  <a:srgbClr val="2A034C"/>
                </a:solidFill>
                <a:latin typeface="Montserrat"/>
                <a:ea typeface="Montserrat"/>
                <a:cs typeface="Montserrat"/>
                <a:sym typeface="Montserrat"/>
              </a:rPr>
              <a:t>—UNTIL AOD™  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2"/>
          <p:cNvSpPr/>
          <p:nvPr/>
        </p:nvSpPr>
        <p:spPr>
          <a:xfrm>
            <a:off x="961784" y="6553496"/>
            <a:ext cx="10265383" cy="117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A034C"/>
              </a:buClr>
              <a:buSzPts val="825"/>
              <a:buFont typeface="Montserrat"/>
              <a:buNone/>
            </a:pPr>
            <a:r>
              <a:rPr lang="en-US" sz="825" b="0" i="0" u="none" strike="noStrike" cap="none">
                <a:solidFill>
                  <a:srgbClr val="2A034C"/>
                </a:solidFill>
                <a:latin typeface="Montserrat"/>
                <a:ea typeface="Montserrat"/>
                <a:cs typeface="Montserrat"/>
                <a:sym typeface="Montserrat"/>
              </a:rPr>
              <a:t>©2025 Proprietary and Confidential. All Rights Reserved.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2"/>
          <p:cNvSpPr/>
          <p:nvPr/>
        </p:nvSpPr>
        <p:spPr>
          <a:xfrm>
            <a:off x="11808047" y="6520464"/>
            <a:ext cx="190452" cy="191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9" name="Google Shape;319;p12" descr="AoD Logo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23181" y="3930951"/>
            <a:ext cx="714196" cy="156143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2"/>
          <p:cNvSpPr/>
          <p:nvPr/>
        </p:nvSpPr>
        <p:spPr>
          <a:xfrm>
            <a:off x="5880217" y="3881122"/>
            <a:ext cx="5533356" cy="25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12037"/>
              </a:buClr>
              <a:buSzPts val="1800"/>
              <a:buFont typeface="Montserrat"/>
              <a:buNone/>
            </a:pPr>
            <a:r>
              <a:rPr lang="en-US" sz="1800" b="1" i="0" u="none" strike="noStrike" cap="none">
                <a:solidFill>
                  <a:srgbClr val="012037"/>
                </a:solidFill>
                <a:latin typeface="Montserrat"/>
                <a:ea typeface="Montserrat"/>
                <a:cs typeface="Montserrat"/>
                <a:sym typeface="Montserrat"/>
              </a:rPr>
              <a:t>Accessibility On Demand™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1" name="Google Shape;321;p12"/>
          <p:cNvGrpSpPr/>
          <p:nvPr/>
        </p:nvGrpSpPr>
        <p:grpSpPr>
          <a:xfrm>
            <a:off x="3380537" y="790377"/>
            <a:ext cx="8332284" cy="5208873"/>
            <a:chOff x="3380537" y="790377"/>
            <a:chExt cx="8332284" cy="5208873"/>
          </a:xfrm>
        </p:grpSpPr>
        <p:pic>
          <p:nvPicPr>
            <p:cNvPr id="322" name="Google Shape;322;p1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380537" y="790377"/>
              <a:ext cx="8170384" cy="42645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3" name="Google Shape;323;p12"/>
            <p:cNvSpPr/>
            <p:nvPr/>
          </p:nvSpPr>
          <p:spPr>
            <a:xfrm>
              <a:off x="3732888" y="5197763"/>
              <a:ext cx="7979933" cy="801487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24" name="Google Shape;324;p12" descr="Adobe Logo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099237" y="2390326"/>
              <a:ext cx="714196" cy="1901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5" name="Google Shape;325;p12" descr="Kofax Power PDF Logo"/>
            <p:cNvPicPr preferRelativeResize="0"/>
            <p:nvPr/>
          </p:nvPicPr>
          <p:blipFill rotWithShape="1">
            <a:blip r:embed="rId8">
              <a:alphaModFix/>
            </a:blip>
            <a:srcRect l="-50000" t="-50000" r="-50000" b="-50000"/>
            <a:stretch/>
          </p:blipFill>
          <p:spPr>
            <a:xfrm>
              <a:off x="6775343" y="2128305"/>
              <a:ext cx="714196" cy="7141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6" name="Google Shape;326;p12" descr="Allyant Logo"/>
            <p:cNvPicPr preferRelativeResize="0"/>
            <p:nvPr/>
          </p:nvPicPr>
          <p:blipFill rotWithShape="1">
            <a:blip r:embed="rId9">
              <a:alphaModFix/>
            </a:blip>
            <a:srcRect l="-3192" t="-3192" r="-3188" b="-3189"/>
            <a:stretch/>
          </p:blipFill>
          <p:spPr>
            <a:xfrm>
              <a:off x="7108635" y="3073858"/>
              <a:ext cx="714196" cy="3276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7" name="Google Shape;327;p12" descr="AccessiBe Logo"/>
            <p:cNvPicPr preferRelativeResize="0"/>
            <p:nvPr/>
          </p:nvPicPr>
          <p:blipFill rotWithShape="1">
            <a:blip r:embed="rId10">
              <a:alphaModFix/>
            </a:blip>
            <a:srcRect l="-25757" t="-25757" r="-25757" b="-25758"/>
            <a:stretch/>
          </p:blipFill>
          <p:spPr>
            <a:xfrm>
              <a:off x="7813309" y="2872627"/>
              <a:ext cx="714196" cy="7301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8" name="Google Shape;328;p12" descr="Equidox Logo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8527505" y="2957993"/>
              <a:ext cx="714196" cy="5593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9" name="Google Shape;329;p12" descr="AxesCheck Logo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4956523" y="1497060"/>
              <a:ext cx="714196" cy="3768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0" name="Google Shape;330;p12"/>
          <p:cNvSpPr txBox="1">
            <a:spLocks noGrp="1"/>
          </p:cNvSpPr>
          <p:nvPr>
            <p:ph type="sldNum" idx="12"/>
          </p:nvPr>
        </p:nvSpPr>
        <p:spPr>
          <a:xfrm>
            <a:off x="11826240" y="6515100"/>
            <a:ext cx="8000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1" name="Google Shape;331;p1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85704" cy="129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12" descr="Accessibility on Demand Logo. Inside of the O is the universal accessibility icon. Next to the logo, it says, Accessibility &quot;On-Demand&quot; That's A Wonderful Thi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6181" y="6050245"/>
            <a:ext cx="2510371" cy="74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12" descr="IMS Technology Group Logo with a navy blue chip icon that is meant to look like a piece of paper. The logo has white lines and is breaks into small teal squares as the icon moves up the logo. " title="IMS TG_Logo_Light Bkg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586550" y="6144275"/>
            <a:ext cx="1020725" cy="55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5704" cy="1295076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13"/>
          <p:cNvSpPr/>
          <p:nvPr/>
        </p:nvSpPr>
        <p:spPr>
          <a:xfrm>
            <a:off x="476131" y="376143"/>
            <a:ext cx="12188952" cy="533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12037"/>
              </a:buClr>
              <a:buSzPts val="3750"/>
              <a:buFont typeface="Montserrat"/>
              <a:buNone/>
            </a:pPr>
            <a:r>
              <a:rPr lang="en-US" sz="3750" b="1" i="0" u="none" strike="noStrike" cap="none">
                <a:solidFill>
                  <a:srgbClr val="012037"/>
                </a:solidFill>
                <a:latin typeface="Montserrat"/>
                <a:ea typeface="Montserrat"/>
                <a:cs typeface="Montserrat"/>
                <a:sym typeface="Montserrat"/>
              </a:rPr>
              <a:t>Why the Shortfall?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1" name="Google Shape;341;p13"/>
          <p:cNvGrpSpPr/>
          <p:nvPr/>
        </p:nvGrpSpPr>
        <p:grpSpPr>
          <a:xfrm>
            <a:off x="455657" y="1978620"/>
            <a:ext cx="2493022" cy="2488977"/>
            <a:chOff x="455657" y="1978620"/>
            <a:chExt cx="2493022" cy="2488977"/>
          </a:xfrm>
        </p:grpSpPr>
        <p:pic>
          <p:nvPicPr>
            <p:cNvPr id="342" name="Google Shape;342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356224" y="1978620"/>
              <a:ext cx="685629" cy="9427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3" name="Google Shape;343;p13"/>
            <p:cNvSpPr/>
            <p:nvPr/>
          </p:nvSpPr>
          <p:spPr>
            <a:xfrm>
              <a:off x="455657" y="3256438"/>
              <a:ext cx="2493022" cy="255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12037"/>
                </a:buClr>
                <a:buSzPts val="1800"/>
                <a:buFont typeface="Montserrat"/>
                <a:buNone/>
              </a:pPr>
              <a:r>
                <a:rPr lang="en-US" sz="1800" b="1" i="0" u="none" strike="noStrike" cap="none">
                  <a:solidFill>
                    <a:srgbClr val="012037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Automation Gap 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455657" y="3614727"/>
              <a:ext cx="2493022" cy="8528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A034C"/>
                </a:buClr>
                <a:buSzPts val="1500"/>
                <a:buFont typeface="Montserrat"/>
                <a:buNone/>
              </a:pPr>
              <a:r>
                <a:rPr lang="en-US" sz="1500" b="0" i="0" u="none" strike="noStrike" cap="none">
                  <a:solidFill>
                    <a:srgbClr val="2A034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Manual clicks still drive the workflow; genuine end-to-end automation is </a:t>
              </a:r>
              <a:r>
                <a:rPr lang="en-US" sz="1500" b="1" i="0" u="none" strike="noStrike" cap="none">
                  <a:solidFill>
                    <a:srgbClr val="2A034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missing</a:t>
              </a:r>
              <a:r>
                <a:rPr lang="en-US" sz="1500" b="0" i="0" u="none" strike="noStrike" cap="none">
                  <a:solidFill>
                    <a:srgbClr val="2A034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.  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5" name="Google Shape;345;p13"/>
          <p:cNvGrpSpPr/>
          <p:nvPr/>
        </p:nvGrpSpPr>
        <p:grpSpPr>
          <a:xfrm>
            <a:off x="3373388" y="1967465"/>
            <a:ext cx="2513971" cy="2926566"/>
            <a:chOff x="3373388" y="1967465"/>
            <a:chExt cx="2513971" cy="2926566"/>
          </a:xfrm>
        </p:grpSpPr>
        <p:pic>
          <p:nvPicPr>
            <p:cNvPr id="346" name="Google Shape;346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061239" y="1967465"/>
              <a:ext cx="1142714" cy="9713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7" name="Google Shape;347;p13"/>
            <p:cNvSpPr/>
            <p:nvPr/>
          </p:nvSpPr>
          <p:spPr>
            <a:xfrm>
              <a:off x="3373388" y="3256438"/>
              <a:ext cx="2513971" cy="255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Montserrat"/>
                <a:buNone/>
              </a:pPr>
              <a:r>
                <a:rPr lang="en-US" sz="18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Reliability Gap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3"/>
            <p:cNvSpPr/>
            <p:nvPr/>
          </p:nvSpPr>
          <p:spPr>
            <a:xfrm>
              <a:off x="3373388" y="3614727"/>
              <a:ext cx="2513971" cy="12793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A034C"/>
                </a:buClr>
                <a:buSzPts val="1500"/>
                <a:buFont typeface="Montserrat"/>
                <a:buNone/>
              </a:pPr>
              <a:br>
                <a:rPr lang="en-US" sz="1500" b="0" i="0" u="none" strike="noStrike" cap="none">
                  <a:solidFill>
                    <a:srgbClr val="2A034C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en-US" sz="1500" b="0" i="0" u="none" strike="noStrike" cap="none">
                  <a:solidFill>
                    <a:srgbClr val="2A034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Inconsistent tagging &amp; weak checkers mean audits fail—files bounce back for </a:t>
              </a:r>
              <a:r>
                <a:rPr lang="en-US" sz="1500" b="1" i="0" u="none" strike="noStrike" cap="none">
                  <a:solidFill>
                    <a:srgbClr val="2A034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costly do-overs</a:t>
              </a:r>
              <a:r>
                <a:rPr lang="en-US" sz="1500" b="0" i="0" u="none" strike="noStrike" cap="none">
                  <a:solidFill>
                    <a:srgbClr val="2A034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.  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9" name="Google Shape;349;p13"/>
          <p:cNvGrpSpPr/>
          <p:nvPr/>
        </p:nvGrpSpPr>
        <p:grpSpPr>
          <a:xfrm>
            <a:off x="6280643" y="1989783"/>
            <a:ext cx="2555871" cy="2477814"/>
            <a:chOff x="6280643" y="1989783"/>
            <a:chExt cx="2555871" cy="2477814"/>
          </a:xfrm>
        </p:grpSpPr>
        <p:pic>
          <p:nvPicPr>
            <p:cNvPr id="350" name="Google Shape;350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190330" y="1989783"/>
              <a:ext cx="733242" cy="9236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1" name="Google Shape;351;p13"/>
            <p:cNvSpPr/>
            <p:nvPr/>
          </p:nvSpPr>
          <p:spPr>
            <a:xfrm>
              <a:off x="6280643" y="3256438"/>
              <a:ext cx="2555871" cy="255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12037"/>
                </a:buClr>
                <a:buSzPts val="1800"/>
                <a:buFont typeface="Montserrat"/>
                <a:buNone/>
              </a:pPr>
              <a:r>
                <a:rPr lang="en-US" sz="1800" b="1" i="0" u="none" strike="noStrike" cap="none">
                  <a:solidFill>
                    <a:srgbClr val="012037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Usability Gap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6280643" y="3614727"/>
              <a:ext cx="2555871" cy="8528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A034C"/>
                </a:buClr>
                <a:buSzPts val="1500"/>
                <a:buFont typeface="Montserrat"/>
                <a:buNone/>
              </a:pPr>
              <a:r>
                <a:rPr lang="en-US" sz="1500" b="0" i="0" u="none" strike="noStrike" cap="none">
                  <a:solidFill>
                    <a:srgbClr val="2A034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Tools require specialized skill sets so adoption stalls, queues grow, </a:t>
              </a:r>
              <a:r>
                <a:rPr lang="en-US" sz="1500" b="1" i="0" u="none" strike="noStrike" cap="none">
                  <a:solidFill>
                    <a:srgbClr val="2A034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payroll balloons</a:t>
              </a:r>
              <a:r>
                <a:rPr lang="en-US" sz="1500" b="0" i="0" u="none" strike="noStrike" cap="none">
                  <a:solidFill>
                    <a:srgbClr val="2A034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.  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3" name="Google Shape;353;p13"/>
          <p:cNvGrpSpPr/>
          <p:nvPr/>
        </p:nvGrpSpPr>
        <p:grpSpPr>
          <a:xfrm>
            <a:off x="9145999" y="1967459"/>
            <a:ext cx="2681569" cy="3182492"/>
            <a:chOff x="9145999" y="1967459"/>
            <a:chExt cx="2681569" cy="3182492"/>
          </a:xfrm>
        </p:grpSpPr>
        <p:pic>
          <p:nvPicPr>
            <p:cNvPr id="354" name="Google Shape;354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984623" y="1967459"/>
              <a:ext cx="1009398" cy="9713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5" name="Google Shape;355;p13"/>
            <p:cNvSpPr/>
            <p:nvPr/>
          </p:nvSpPr>
          <p:spPr>
            <a:xfrm>
              <a:off x="9145999" y="3256438"/>
              <a:ext cx="2681569" cy="5118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12037"/>
                </a:buClr>
                <a:buSzPts val="1800"/>
                <a:buFont typeface="Montserrat"/>
                <a:buNone/>
              </a:pPr>
              <a:r>
                <a:rPr lang="en-US" sz="1800" b="1" i="0" u="none" strike="noStrike" cap="none">
                  <a:solidFill>
                    <a:srgbClr val="012037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Scalability &amp; Cost Shortfall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9145999" y="3870647"/>
              <a:ext cx="2681569" cy="12793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A034C"/>
                </a:buClr>
                <a:buSzPts val="1500"/>
                <a:buFont typeface="Montserrat"/>
                <a:buNone/>
              </a:pPr>
              <a:r>
                <a:rPr lang="en-US" sz="1500" b="0" i="0" u="none" strike="noStrike" cap="none">
                  <a:solidFill>
                    <a:srgbClr val="2A034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When any gap remains, per-page labor stays high and high-volume compliance becomes </a:t>
              </a:r>
              <a:r>
                <a:rPr lang="en-US" sz="1500" b="1" i="0" u="none" strike="noStrike" cap="none">
                  <a:solidFill>
                    <a:srgbClr val="2A034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financially impossible</a:t>
              </a:r>
              <a:r>
                <a:rPr lang="en-US" sz="1500" b="0" i="0" u="none" strike="noStrike" cap="none">
                  <a:solidFill>
                    <a:srgbClr val="2A034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.  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7" name="Google Shape;357;p13"/>
          <p:cNvSpPr/>
          <p:nvPr/>
        </p:nvSpPr>
        <p:spPr>
          <a:xfrm>
            <a:off x="0" y="5761184"/>
            <a:ext cx="12188952" cy="1095101"/>
          </a:xfrm>
          <a:prstGeom prst="rect">
            <a:avLst/>
          </a:prstGeom>
          <a:solidFill>
            <a:srgbClr val="F1F3F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13"/>
          <p:cNvSpPr/>
          <p:nvPr/>
        </p:nvSpPr>
        <p:spPr>
          <a:xfrm>
            <a:off x="1480291" y="5986900"/>
            <a:ext cx="9228370" cy="639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F50A64"/>
              </a:buClr>
              <a:buSzPts val="2250"/>
              <a:buFont typeface="Montserrat"/>
              <a:buNone/>
            </a:pPr>
            <a:r>
              <a:rPr lang="en-US" sz="2250" b="1" i="0" u="none" strike="noStrike" cap="none" dirty="0" err="1">
                <a:solidFill>
                  <a:srgbClr val="F50A64"/>
                </a:solidFill>
                <a:latin typeface="Montserrat"/>
                <a:ea typeface="Montserrat"/>
                <a:cs typeface="Montserrat"/>
                <a:sym typeface="Montserrat"/>
              </a:rPr>
              <a:t>AoD</a:t>
            </a:r>
            <a:r>
              <a:rPr lang="en-US" sz="2250" b="1" i="0" u="none" strike="noStrike" cap="none" dirty="0">
                <a:solidFill>
                  <a:srgbClr val="F50A64"/>
                </a:solidFill>
                <a:latin typeface="Montserrat"/>
                <a:ea typeface="Montserrat"/>
                <a:cs typeface="Montserrat"/>
                <a:sym typeface="Montserrat"/>
              </a:rPr>
              <a:t>™ closes these core gaps</a:t>
            </a:r>
            <a:r>
              <a:rPr lang="en-US" sz="2250" b="1" i="0" u="none" strike="noStrike" cap="none" dirty="0">
                <a:solidFill>
                  <a:srgbClr val="012037"/>
                </a:solidFill>
                <a:latin typeface="Montserrat"/>
                <a:ea typeface="Montserrat"/>
                <a:cs typeface="Montserrat"/>
                <a:sym typeface="Montserrat"/>
              </a:rPr>
              <a:t>—</a:t>
            </a:r>
            <a:r>
              <a:rPr lang="en-US" sz="2250" b="0" i="0" u="none" strike="noStrike" cap="none" dirty="0">
                <a:solidFill>
                  <a:srgbClr val="012037"/>
                </a:solidFill>
                <a:latin typeface="Montserrat"/>
                <a:ea typeface="Montserrat"/>
                <a:cs typeface="Montserrat"/>
                <a:sym typeface="Montserrat"/>
              </a:rPr>
              <a:t>delivering fully automated, cost-efficient, and verifiable accessibility </a:t>
            </a:r>
            <a:r>
              <a:rPr lang="en-US" sz="2250" b="1" i="0" u="none" strike="noStrike" cap="none" dirty="0">
                <a:solidFill>
                  <a:srgbClr val="012037"/>
                </a:solidFill>
                <a:latin typeface="Montserrat"/>
                <a:ea typeface="Montserrat"/>
                <a:cs typeface="Montserrat"/>
                <a:sym typeface="Montserrat"/>
              </a:rPr>
              <a:t>at scale.  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13"/>
          <p:cNvSpPr/>
          <p:nvPr/>
        </p:nvSpPr>
        <p:spPr>
          <a:xfrm>
            <a:off x="2461597" y="2520518"/>
            <a:ext cx="1152237" cy="499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2054"/>
              </a:lnSpc>
              <a:spcBef>
                <a:spcPts val="0"/>
              </a:spcBef>
              <a:spcAft>
                <a:spcPts val="0"/>
              </a:spcAft>
              <a:buClr>
                <a:srgbClr val="012037"/>
              </a:buClr>
              <a:buSzPts val="3509"/>
              <a:buFont typeface="Montserrat"/>
              <a:buNone/>
            </a:pPr>
            <a:r>
              <a:rPr lang="en-US" sz="3509" b="1" i="0" u="none" strike="noStrike" cap="none">
                <a:solidFill>
                  <a:srgbClr val="012037"/>
                </a:solidFill>
                <a:latin typeface="Montserrat"/>
                <a:ea typeface="Montserrat"/>
                <a:cs typeface="Montserrat"/>
                <a:sym typeface="Montserrat"/>
              </a:rPr>
              <a:t>+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13"/>
          <p:cNvSpPr/>
          <p:nvPr/>
        </p:nvSpPr>
        <p:spPr>
          <a:xfrm>
            <a:off x="5727855" y="2425292"/>
            <a:ext cx="1152237" cy="499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2054"/>
              </a:lnSpc>
              <a:spcBef>
                <a:spcPts val="0"/>
              </a:spcBef>
              <a:spcAft>
                <a:spcPts val="0"/>
              </a:spcAft>
              <a:buClr>
                <a:srgbClr val="012037"/>
              </a:buClr>
              <a:buSzPts val="3509"/>
              <a:buFont typeface="Montserrat"/>
              <a:buNone/>
            </a:pPr>
            <a:r>
              <a:rPr lang="en-US" sz="3509" b="1" i="0" u="none" strike="noStrike" cap="none">
                <a:solidFill>
                  <a:srgbClr val="012037"/>
                </a:solidFill>
                <a:latin typeface="Montserrat"/>
                <a:ea typeface="Montserrat"/>
                <a:cs typeface="Montserrat"/>
                <a:sym typeface="Montserrat"/>
              </a:rPr>
              <a:t>+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13"/>
          <p:cNvSpPr/>
          <p:nvPr/>
        </p:nvSpPr>
        <p:spPr>
          <a:xfrm>
            <a:off x="8498937" y="2425292"/>
            <a:ext cx="1152237" cy="499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2054"/>
              </a:lnSpc>
              <a:spcBef>
                <a:spcPts val="0"/>
              </a:spcBef>
              <a:spcAft>
                <a:spcPts val="0"/>
              </a:spcAft>
              <a:buClr>
                <a:srgbClr val="012037"/>
              </a:buClr>
              <a:buSzPts val="3509"/>
              <a:buFont typeface="Montserrat"/>
              <a:buNone/>
            </a:pPr>
            <a:r>
              <a:rPr lang="en-US" sz="3509" b="1" i="0" u="none" strike="noStrike" cap="none">
                <a:solidFill>
                  <a:srgbClr val="012037"/>
                </a:solidFill>
                <a:latin typeface="Montserrat"/>
                <a:ea typeface="Montserrat"/>
                <a:cs typeface="Montserrat"/>
                <a:sym typeface="Montserrat"/>
              </a:rPr>
              <a:t>=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445C"/>
        </a:solid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4"/>
          <p:cNvSpPr/>
          <p:nvPr/>
        </p:nvSpPr>
        <p:spPr>
          <a:xfrm>
            <a:off x="0" y="3882253"/>
            <a:ext cx="12188952" cy="3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50"/>
              <a:buFont typeface="Montserrat"/>
              <a:buNone/>
            </a:pPr>
            <a:r>
              <a:rPr lang="en-US" sz="225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Section 4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14"/>
          <p:cNvSpPr/>
          <p:nvPr/>
        </p:nvSpPr>
        <p:spPr>
          <a:xfrm>
            <a:off x="0" y="4302736"/>
            <a:ext cx="12188952" cy="749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499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25"/>
              <a:buFont typeface="Montserrat"/>
              <a:buNone/>
            </a:pPr>
            <a:r>
              <a:rPr lang="en-US" sz="5625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Accessibility on Demand™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14"/>
          <p:cNvSpPr/>
          <p:nvPr/>
        </p:nvSpPr>
        <p:spPr>
          <a:xfrm>
            <a:off x="5338916" y="1953066"/>
            <a:ext cx="1622100" cy="16182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0120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14"/>
          <p:cNvSpPr/>
          <p:nvPr/>
        </p:nvSpPr>
        <p:spPr>
          <a:xfrm>
            <a:off x="961784" y="6553496"/>
            <a:ext cx="10265400" cy="1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A034C"/>
              </a:buClr>
              <a:buSzPts val="825"/>
              <a:buFont typeface="Montserrat"/>
              <a:buNone/>
            </a:pPr>
            <a:r>
              <a:rPr lang="en-US" sz="825" b="0" i="0" u="none" strike="noStrike" cap="none">
                <a:solidFill>
                  <a:srgbClr val="2A034C"/>
                </a:solidFill>
                <a:latin typeface="Montserrat"/>
                <a:ea typeface="Montserrat"/>
                <a:cs typeface="Montserrat"/>
                <a:sym typeface="Montserrat"/>
              </a:rPr>
              <a:t>©2025 Proprietary and Confidential. All Rights Reserved.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1" name="Google Shape;371;p14" title="Accessibility Icon Blu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2728" y="1760579"/>
            <a:ext cx="2022851" cy="2022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85704" cy="1704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14" descr="IMS Technology Group Logo with a navy blue chip icon that is meant to look like a piece of paper. The logo has white lines and is breaks into small teal squares as the icon moves up the logo. " title="IMS TG_Logo_Light Bkg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86550" y="6144275"/>
            <a:ext cx="1020725" cy="55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5"/>
          <p:cNvSpPr/>
          <p:nvPr/>
        </p:nvSpPr>
        <p:spPr>
          <a:xfrm>
            <a:off x="476131" y="376143"/>
            <a:ext cx="12188952" cy="533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12037"/>
              </a:buClr>
              <a:buSzPts val="3750"/>
              <a:buFont typeface="Montserrat"/>
              <a:buNone/>
            </a:pPr>
            <a:r>
              <a:rPr lang="en-US" sz="3750" b="1" i="0" u="none" strike="noStrike" cap="none">
                <a:solidFill>
                  <a:srgbClr val="012037"/>
                </a:solidFill>
                <a:latin typeface="Montserrat"/>
                <a:ea typeface="Montserrat"/>
                <a:cs typeface="Montserrat"/>
                <a:sym typeface="Montserrat"/>
              </a:rPr>
              <a:t>Accessibility on Demand™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15"/>
          <p:cNvSpPr/>
          <p:nvPr/>
        </p:nvSpPr>
        <p:spPr>
          <a:xfrm>
            <a:off x="476131" y="1057606"/>
            <a:ext cx="12188952" cy="19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2019"/>
              </a:lnSpc>
              <a:spcBef>
                <a:spcPts val="0"/>
              </a:spcBef>
              <a:spcAft>
                <a:spcPts val="0"/>
              </a:spcAft>
              <a:buClr>
                <a:srgbClr val="2A034C"/>
              </a:buClr>
              <a:buSzPts val="1406"/>
              <a:buFont typeface="Montserrat"/>
              <a:buNone/>
            </a:pPr>
            <a:r>
              <a:rPr lang="en-US" sz="1406" b="1" i="0" u="none" strike="noStrike" cap="none">
                <a:solidFill>
                  <a:srgbClr val="2A034C"/>
                </a:solidFill>
                <a:latin typeface="Montserrat"/>
                <a:ea typeface="Montserrat"/>
                <a:cs typeface="Montserrat"/>
                <a:sym typeface="Montserrat"/>
              </a:rPr>
              <a:t>The First </a:t>
            </a:r>
            <a:r>
              <a:rPr lang="en-US" sz="1406" b="1" i="1" u="none" strike="noStrike" cap="none">
                <a:solidFill>
                  <a:srgbClr val="2A034C"/>
                </a:solidFill>
                <a:latin typeface="Montserrat"/>
                <a:ea typeface="Montserrat"/>
                <a:cs typeface="Montserrat"/>
                <a:sym typeface="Montserrat"/>
              </a:rPr>
              <a:t>Truly</a:t>
            </a:r>
            <a:r>
              <a:rPr lang="en-US" sz="1406" b="1" i="0" u="none" strike="noStrike" cap="none">
                <a:solidFill>
                  <a:srgbClr val="2A034C"/>
                </a:solidFill>
                <a:latin typeface="Montserrat"/>
                <a:ea typeface="Montserrat"/>
                <a:cs typeface="Montserrat"/>
                <a:sym typeface="Montserrat"/>
              </a:rPr>
              <a:t> Automated PDF Remediation Platform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15"/>
          <p:cNvSpPr/>
          <p:nvPr/>
        </p:nvSpPr>
        <p:spPr>
          <a:xfrm>
            <a:off x="1565584" y="2606539"/>
            <a:ext cx="3731761" cy="2329471"/>
          </a:xfrm>
          <a:prstGeom prst="rect">
            <a:avLst/>
          </a:prstGeom>
          <a:solidFill>
            <a:srgbClr val="1D91C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2" name="Google Shape;382;p15" descr="image.png"/>
          <p:cNvPicPr preferRelativeResize="0"/>
          <p:nvPr/>
        </p:nvPicPr>
        <p:blipFill rotWithShape="1">
          <a:blip r:embed="rId3">
            <a:alphaModFix/>
          </a:blip>
          <a:srcRect r="18163"/>
          <a:stretch/>
        </p:blipFill>
        <p:spPr>
          <a:xfrm>
            <a:off x="1565584" y="2606539"/>
            <a:ext cx="3731761" cy="2329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15" descr="Picture of a laptop with Accessibility on Demand self service portal inside of the scre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2262" y="2399219"/>
            <a:ext cx="4961284" cy="290536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15"/>
          <p:cNvSpPr/>
          <p:nvPr/>
        </p:nvSpPr>
        <p:spPr>
          <a:xfrm>
            <a:off x="6294425" y="1511395"/>
            <a:ext cx="5436600" cy="43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42900" marR="0" lvl="0" indent="-255600" algn="l" rtl="0">
              <a:lnSpc>
                <a:spcPct val="112029"/>
              </a:lnSpc>
              <a:spcBef>
                <a:spcPts val="0"/>
              </a:spcBef>
              <a:spcAft>
                <a:spcPts val="0"/>
              </a:spcAft>
              <a:buClr>
                <a:srgbClr val="012037"/>
              </a:buClr>
              <a:buSzPts val="2112"/>
              <a:buFont typeface="Montserrat"/>
              <a:buChar char="•"/>
            </a:pPr>
            <a:r>
              <a:rPr lang="en-US" sz="2112" b="1" i="1" u="none" strike="noStrike" cap="none">
                <a:solidFill>
                  <a:srgbClr val="012037"/>
                </a:solidFill>
                <a:latin typeface="Montserrat"/>
                <a:ea typeface="Montserrat"/>
                <a:cs typeface="Montserrat"/>
                <a:sym typeface="Montserrat"/>
              </a:rPr>
              <a:t>Dramatically </a:t>
            </a:r>
            <a:r>
              <a:rPr lang="en-US" sz="2112" b="1" i="0" u="none" strike="noStrike" cap="none">
                <a:solidFill>
                  <a:srgbClr val="012037"/>
                </a:solidFill>
                <a:latin typeface="Montserrat"/>
                <a:ea typeface="Montserrat"/>
                <a:cs typeface="Montserrat"/>
                <a:sym typeface="Montserrat"/>
              </a:rPr>
              <a:t>Lower Cost &amp; Increase Scale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5800" marR="0" lvl="1" indent="-261950" algn="l" rtl="0">
              <a:lnSpc>
                <a:spcPct val="112000"/>
              </a:lnSpc>
              <a:spcBef>
                <a:spcPts val="799"/>
              </a:spcBef>
              <a:spcAft>
                <a:spcPts val="0"/>
              </a:spcAft>
              <a:buClr>
                <a:srgbClr val="2A034C"/>
              </a:buClr>
              <a:buSzPts val="1650"/>
              <a:buFont typeface="Montserrat"/>
              <a:buChar char="•"/>
            </a:pPr>
            <a:r>
              <a:rPr lang="en-US" sz="1650" b="0" i="0" u="none" strike="noStrike" cap="none">
                <a:solidFill>
                  <a:srgbClr val="2A034C"/>
                </a:solidFill>
                <a:latin typeface="Montserrat"/>
                <a:ea typeface="Montserrat"/>
                <a:cs typeface="Montserrat"/>
                <a:sym typeface="Montserrat"/>
              </a:rPr>
              <a:t>Processes bulk pages </a:t>
            </a:r>
            <a:r>
              <a:rPr lang="en-US" sz="1650" b="1" i="0" u="none" strike="noStrike" cap="none">
                <a:solidFill>
                  <a:srgbClr val="2A034C"/>
                </a:solidFill>
                <a:latin typeface="Montserrat"/>
                <a:ea typeface="Montserrat"/>
                <a:cs typeface="Montserrat"/>
                <a:sym typeface="Montserrat"/>
              </a:rPr>
              <a:t>in seconds</a:t>
            </a:r>
            <a:r>
              <a:rPr lang="en-US" sz="1650" b="0" i="0" u="none" strike="noStrike" cap="none">
                <a:solidFill>
                  <a:srgbClr val="2A034C"/>
                </a:solidFill>
                <a:latin typeface="Montserrat"/>
                <a:ea typeface="Montserrat"/>
                <a:cs typeface="Montserrat"/>
                <a:sym typeface="Montserrat"/>
              </a:rPr>
              <a:t>; enables margins competitors can't match</a:t>
            </a:r>
            <a:r>
              <a:rPr lang="en-US" sz="1650">
                <a:solidFill>
                  <a:srgbClr val="2A034C"/>
                </a:solidFill>
                <a:latin typeface="Montserrat"/>
                <a:ea typeface="Montserrat"/>
                <a:cs typeface="Montserrat"/>
                <a:sym typeface="Montserrat"/>
              </a:rPr>
              <a:t> and remediates documents in parallel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2900" marR="0" lvl="0" indent="-255600" algn="l" rtl="0">
              <a:lnSpc>
                <a:spcPct val="112029"/>
              </a:lnSpc>
              <a:spcBef>
                <a:spcPts val="1203"/>
              </a:spcBef>
              <a:spcAft>
                <a:spcPts val="0"/>
              </a:spcAft>
              <a:buClr>
                <a:srgbClr val="012037"/>
              </a:buClr>
              <a:buSzPts val="2112"/>
              <a:buFont typeface="Montserrat"/>
              <a:buChar char="•"/>
            </a:pPr>
            <a:r>
              <a:rPr lang="en-US" sz="2112" b="1" i="0" u="none" strike="noStrike" cap="none">
                <a:solidFill>
                  <a:srgbClr val="012037"/>
                </a:solidFill>
                <a:latin typeface="Montserrat"/>
                <a:ea typeface="Montserrat"/>
                <a:cs typeface="Montserrat"/>
                <a:sym typeface="Montserrat"/>
              </a:rPr>
              <a:t>Highly-Effective &amp; Scalable Compliance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5800" marR="0" lvl="1" indent="-261950" algn="l" rtl="0">
              <a:lnSpc>
                <a:spcPct val="112000"/>
              </a:lnSpc>
              <a:spcBef>
                <a:spcPts val="799"/>
              </a:spcBef>
              <a:spcAft>
                <a:spcPts val="0"/>
              </a:spcAft>
              <a:buClr>
                <a:srgbClr val="2A034C"/>
              </a:buClr>
              <a:buSzPts val="1650"/>
              <a:buFont typeface="Montserrat"/>
              <a:buChar char="•"/>
            </a:pPr>
            <a:r>
              <a:rPr lang="en-US" sz="1650" b="0" i="0" u="none" strike="noStrike" cap="none">
                <a:solidFill>
                  <a:srgbClr val="2A034C"/>
                </a:solidFill>
                <a:latin typeface="Montserrat"/>
                <a:ea typeface="Montserrat"/>
                <a:cs typeface="Montserrat"/>
                <a:sym typeface="Montserrat"/>
              </a:rPr>
              <a:t>95 %+ or 99+% compliance score options, with </a:t>
            </a:r>
            <a:r>
              <a:rPr lang="en-US" sz="1650" b="1" i="0" u="none" strike="noStrike" cap="none">
                <a:solidFill>
                  <a:srgbClr val="2A034C"/>
                </a:solidFill>
                <a:latin typeface="Montserrat"/>
                <a:ea typeface="Montserrat"/>
                <a:cs typeface="Montserrat"/>
                <a:sym typeface="Montserrat"/>
              </a:rPr>
              <a:t>auditable </a:t>
            </a:r>
            <a:r>
              <a:rPr lang="en-US" sz="1650" b="0" i="0" u="none" strike="noStrike" cap="none">
                <a:solidFill>
                  <a:srgbClr val="2A034C"/>
                </a:solidFill>
                <a:latin typeface="Montserrat"/>
                <a:ea typeface="Montserrat"/>
                <a:cs typeface="Montserrat"/>
                <a:sym typeface="Montserrat"/>
              </a:rPr>
              <a:t>proof. </a:t>
            </a:r>
            <a:r>
              <a:rPr lang="en-US" sz="1650" b="1" i="0" u="none" strike="noStrike" cap="none">
                <a:solidFill>
                  <a:srgbClr val="2A034C"/>
                </a:solidFill>
                <a:latin typeface="Montserrat"/>
                <a:ea typeface="Montserrat"/>
                <a:cs typeface="Montserrat"/>
                <a:sym typeface="Montserrat"/>
              </a:rPr>
              <a:t>  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2900" marR="0" lvl="0" indent="-255600" algn="l" rtl="0">
              <a:lnSpc>
                <a:spcPct val="112029"/>
              </a:lnSpc>
              <a:spcBef>
                <a:spcPts val="1203"/>
              </a:spcBef>
              <a:spcAft>
                <a:spcPts val="0"/>
              </a:spcAft>
              <a:buClr>
                <a:srgbClr val="012037"/>
              </a:buClr>
              <a:buSzPts val="2112"/>
              <a:buFont typeface="Montserrat"/>
              <a:buChar char="•"/>
            </a:pPr>
            <a:r>
              <a:rPr lang="en-US" sz="2112" b="1" i="0" u="none" strike="noStrike" cap="none">
                <a:solidFill>
                  <a:srgbClr val="012037"/>
                </a:solidFill>
                <a:latin typeface="Montserrat"/>
                <a:ea typeface="Montserrat"/>
                <a:cs typeface="Montserrat"/>
                <a:sym typeface="Montserrat"/>
              </a:rPr>
              <a:t>No Expertise Required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5800" marR="0" lvl="1" indent="-261950" algn="l" rtl="0">
              <a:lnSpc>
                <a:spcPct val="112000"/>
              </a:lnSpc>
              <a:spcBef>
                <a:spcPts val="799"/>
              </a:spcBef>
              <a:spcAft>
                <a:spcPts val="0"/>
              </a:spcAft>
              <a:buClr>
                <a:srgbClr val="2A034C"/>
              </a:buClr>
              <a:buSzPts val="1650"/>
              <a:buFont typeface="Montserrat"/>
              <a:buChar char="•"/>
            </a:pPr>
            <a:r>
              <a:rPr lang="en-US" sz="1650" b="1" i="0" u="none" strike="noStrike" cap="none">
                <a:solidFill>
                  <a:srgbClr val="2A034C"/>
                </a:solidFill>
                <a:latin typeface="Montserrat"/>
                <a:ea typeface="Montserrat"/>
                <a:cs typeface="Montserrat"/>
                <a:sym typeface="Montserrat"/>
              </a:rPr>
              <a:t>Intuitive workflow</a:t>
            </a:r>
            <a:r>
              <a:rPr lang="en-US" sz="1650" b="0" i="0" u="none" strike="noStrike" cap="none">
                <a:solidFill>
                  <a:srgbClr val="2A034C"/>
                </a:solidFill>
                <a:latin typeface="Montserrat"/>
                <a:ea typeface="Montserrat"/>
                <a:cs typeface="Montserrat"/>
                <a:sym typeface="Montserrat"/>
              </a:rPr>
              <a:t> allows anyone to run jobs; experts focus only when needed  </a:t>
            </a:r>
            <a:endParaRPr sz="2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15"/>
          <p:cNvSpPr/>
          <p:nvPr/>
        </p:nvSpPr>
        <p:spPr>
          <a:xfrm>
            <a:off x="961784" y="6558228"/>
            <a:ext cx="10265383" cy="117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A034C"/>
              </a:buClr>
              <a:buSzPts val="825"/>
              <a:buFont typeface="Montserrat"/>
              <a:buNone/>
            </a:pPr>
            <a:r>
              <a:rPr lang="en-US" sz="825" b="0" i="0" u="none" strike="noStrike" cap="none">
                <a:solidFill>
                  <a:srgbClr val="2A034C"/>
                </a:solidFill>
                <a:latin typeface="Montserrat"/>
                <a:ea typeface="Montserrat"/>
                <a:cs typeface="Montserrat"/>
                <a:sym typeface="Montserrat"/>
              </a:rPr>
              <a:t>©2025 Proprietary and Confidential. All Rights Reserved.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15"/>
          <p:cNvSpPr/>
          <p:nvPr/>
        </p:nvSpPr>
        <p:spPr>
          <a:xfrm>
            <a:off x="11798525" y="6515614"/>
            <a:ext cx="199975" cy="191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15"/>
          <p:cNvSpPr txBox="1">
            <a:spLocks noGrp="1"/>
          </p:cNvSpPr>
          <p:nvPr>
            <p:ph type="sldNum" idx="12"/>
          </p:nvPr>
        </p:nvSpPr>
        <p:spPr>
          <a:xfrm>
            <a:off x="11826240" y="6515100"/>
            <a:ext cx="8000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8" name="Google Shape;388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85704" cy="1704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15" descr="Accessibility on Demand Logo. Inside of the O is the universal accessibility icon. Next to the logo, it says, Accessibility &quot;On-Demand&quot; That's A Wonderful Thi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181" y="6050245"/>
            <a:ext cx="2510371" cy="74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15" descr="IMS Technology Group Logo with a navy blue chip icon that is meant to look like a piece of paper. The logo has white lines and is breaks into small teal squares as the icon moves up the logo. " title="IMS TG_Logo_Light Bkg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86550" y="6144275"/>
            <a:ext cx="1020725" cy="55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6"/>
          <p:cNvSpPr/>
          <p:nvPr/>
        </p:nvSpPr>
        <p:spPr>
          <a:xfrm>
            <a:off x="476131" y="381143"/>
            <a:ext cx="12188952" cy="506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1984"/>
              </a:lnSpc>
              <a:spcBef>
                <a:spcPts val="0"/>
              </a:spcBef>
              <a:spcAft>
                <a:spcPts val="0"/>
              </a:spcAft>
              <a:buClr>
                <a:srgbClr val="012037"/>
              </a:buClr>
              <a:buSzPts val="3563"/>
              <a:buFont typeface="Montserrat"/>
              <a:buNone/>
            </a:pPr>
            <a:r>
              <a:rPr lang="en-US" sz="3563" b="1" i="0" u="none" strike="noStrike" cap="none">
                <a:solidFill>
                  <a:srgbClr val="012037"/>
                </a:solidFill>
                <a:latin typeface="Montserrat"/>
                <a:ea typeface="Montserrat"/>
                <a:cs typeface="Montserrat"/>
                <a:sym typeface="Montserrat"/>
              </a:rPr>
              <a:t>How AoD™ Removes Accessibility Roadblocks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7" name="Google Shape;397;p16" descr="Small vector image of a clock with the time set to noon.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1589" y="2342296"/>
            <a:ext cx="799900" cy="7903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8" name="Google Shape;398;p16"/>
          <p:cNvGrpSpPr/>
          <p:nvPr/>
        </p:nvGrpSpPr>
        <p:grpSpPr>
          <a:xfrm>
            <a:off x="371858" y="3549318"/>
            <a:ext cx="2781558" cy="1786444"/>
            <a:chOff x="371858" y="3549318"/>
            <a:chExt cx="2781558" cy="1786444"/>
          </a:xfrm>
        </p:grpSpPr>
        <p:sp>
          <p:nvSpPr>
            <p:cNvPr id="399" name="Google Shape;399;p16"/>
            <p:cNvSpPr/>
            <p:nvPr/>
          </p:nvSpPr>
          <p:spPr>
            <a:xfrm>
              <a:off x="371858" y="3549318"/>
              <a:ext cx="2660620" cy="2174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12026"/>
                </a:lnSpc>
                <a:spcBef>
                  <a:spcPts val="0"/>
                </a:spcBef>
                <a:spcAft>
                  <a:spcPts val="0"/>
                </a:spcAft>
                <a:buClr>
                  <a:srgbClr val="012037"/>
                </a:buClr>
                <a:buSzPts val="1530"/>
                <a:buFont typeface="Montserrat"/>
                <a:buNone/>
              </a:pPr>
              <a:r>
                <a:rPr lang="en-US" sz="1530" b="1" i="0" u="none" strike="noStrike" cap="none" dirty="0">
                  <a:solidFill>
                    <a:srgbClr val="012037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Trusted Text Accuracy</a:t>
              </a:r>
              <a:endParaRPr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492796" y="3886419"/>
              <a:ext cx="2660620" cy="14493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242900" marR="0" lvl="0" indent="-242900" algn="l" rtl="0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A034C"/>
                </a:buClr>
                <a:buSzPts val="1125"/>
                <a:buFont typeface="Montserrat"/>
                <a:buChar char="•"/>
              </a:pPr>
              <a:r>
                <a:rPr lang="en-US" sz="1125" b="1" i="0" u="none" strike="noStrike" cap="none">
                  <a:solidFill>
                    <a:srgbClr val="2A034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The Edge</a:t>
              </a:r>
              <a:r>
                <a:rPr lang="en-US" sz="1125" b="0" i="0" u="none" strike="noStrike" cap="none">
                  <a:solidFill>
                    <a:srgbClr val="2A034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 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85800" marR="0" lvl="1" indent="-242900" algn="l" rtl="0">
                <a:lnSpc>
                  <a:spcPct val="112000"/>
                </a:lnSpc>
                <a:spcBef>
                  <a:spcPts val="1053"/>
                </a:spcBef>
                <a:spcAft>
                  <a:spcPts val="0"/>
                </a:spcAft>
                <a:buClr>
                  <a:srgbClr val="2A034C"/>
                </a:buClr>
                <a:buSzPts val="900"/>
                <a:buFont typeface="Montserrat"/>
                <a:buChar char="•"/>
              </a:pPr>
              <a:r>
                <a:rPr lang="en-US" sz="900" b="1" i="0" u="none" strike="noStrike" cap="none">
                  <a:solidFill>
                    <a:srgbClr val="2A034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Advanced OCR + image cleanup</a:t>
              </a:r>
              <a:r>
                <a:rPr lang="en-US" sz="900" b="0" i="0" u="none" strike="noStrike" cap="none">
                  <a:solidFill>
                    <a:srgbClr val="2A034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captures every word, even on rough scans.  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42900" marR="0" lvl="0" indent="-242900" algn="l" rtl="0">
                <a:lnSpc>
                  <a:spcPct val="112000"/>
                </a:lnSpc>
                <a:spcBef>
                  <a:spcPts val="686"/>
                </a:spcBef>
                <a:spcAft>
                  <a:spcPts val="0"/>
                </a:spcAft>
                <a:buClr>
                  <a:srgbClr val="2A034C"/>
                </a:buClr>
                <a:buSzPts val="1125"/>
                <a:buFont typeface="Montserrat"/>
                <a:buChar char="•"/>
              </a:pPr>
              <a:r>
                <a:rPr lang="en-US" sz="1125" b="1" i="0" u="none" strike="noStrike" cap="none">
                  <a:solidFill>
                    <a:srgbClr val="2A034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Client Benefit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85800" marR="0" lvl="1" indent="-242900" algn="l" rtl="0">
                <a:lnSpc>
                  <a:spcPct val="112000"/>
                </a:lnSpc>
                <a:spcBef>
                  <a:spcPts val="1053"/>
                </a:spcBef>
                <a:spcAft>
                  <a:spcPts val="0"/>
                </a:spcAft>
                <a:buClr>
                  <a:srgbClr val="2A034C"/>
                </a:buClr>
                <a:buSzPts val="900"/>
                <a:buFont typeface="Montserrat"/>
                <a:buChar char="•"/>
              </a:pPr>
              <a:r>
                <a:rPr lang="en-US" sz="900" b="1" i="0" u="none" strike="noStrike" cap="none">
                  <a:solidFill>
                    <a:srgbClr val="2A034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No more retyping or manual proofing</a:t>
              </a:r>
              <a:r>
                <a:rPr lang="en-US" sz="900" b="0" i="0" u="none" strike="noStrike" cap="none">
                  <a:solidFill>
                    <a:srgbClr val="2A034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—your team starts with rock‑solid text.  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01" name="Google Shape;401;p16" descr="Small blue vector image of a pyramid with three levels.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28523" y="2342296"/>
            <a:ext cx="809423" cy="7903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2" name="Google Shape;402;p16"/>
          <p:cNvGrpSpPr/>
          <p:nvPr/>
        </p:nvGrpSpPr>
        <p:grpSpPr>
          <a:xfrm>
            <a:off x="3305301" y="3549318"/>
            <a:ext cx="2770606" cy="2003917"/>
            <a:chOff x="3305301" y="3549318"/>
            <a:chExt cx="2770606" cy="2003917"/>
          </a:xfrm>
        </p:grpSpPr>
        <p:sp>
          <p:nvSpPr>
            <p:cNvPr id="403" name="Google Shape;403;p16"/>
            <p:cNvSpPr/>
            <p:nvPr/>
          </p:nvSpPr>
          <p:spPr>
            <a:xfrm>
              <a:off x="3305301" y="3549318"/>
              <a:ext cx="2650145" cy="4349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12026"/>
                </a:lnSpc>
                <a:spcBef>
                  <a:spcPts val="0"/>
                </a:spcBef>
                <a:spcAft>
                  <a:spcPts val="0"/>
                </a:spcAft>
                <a:buClr>
                  <a:srgbClr val="012037"/>
                </a:buClr>
                <a:buSzPts val="1530"/>
                <a:buFont typeface="Montserrat"/>
                <a:buNone/>
              </a:pPr>
              <a:r>
                <a:rPr lang="en-US" sz="1530" b="1" i="0" u="none" strike="noStrike" cap="none">
                  <a:solidFill>
                    <a:srgbClr val="012037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AI-Driven Structure &amp; Meaning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6"/>
            <p:cNvSpPr/>
            <p:nvPr/>
          </p:nvSpPr>
          <p:spPr>
            <a:xfrm>
              <a:off x="3425762" y="4103892"/>
              <a:ext cx="2650145" cy="14493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242900" marR="0" lvl="0" indent="-242900" algn="l" rtl="0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A034C"/>
                </a:buClr>
                <a:buSzPts val="1125"/>
                <a:buFont typeface="Montserrat"/>
                <a:buChar char="•"/>
              </a:pPr>
              <a:r>
                <a:rPr lang="en-US" sz="1125" b="1" i="0" u="none" strike="noStrike" cap="none">
                  <a:solidFill>
                    <a:srgbClr val="2A034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The Edge</a:t>
              </a:r>
              <a:r>
                <a:rPr lang="en-US" sz="1125" b="0" i="0" u="none" strike="noStrike" cap="none">
                  <a:solidFill>
                    <a:srgbClr val="2A034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 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85800" marR="0" lvl="1" indent="-242900" algn="l" rtl="0">
                <a:lnSpc>
                  <a:spcPct val="112000"/>
                </a:lnSpc>
                <a:spcBef>
                  <a:spcPts val="1053"/>
                </a:spcBef>
                <a:spcAft>
                  <a:spcPts val="0"/>
                </a:spcAft>
                <a:buClr>
                  <a:srgbClr val="2A034C"/>
                </a:buClr>
                <a:buSzPts val="900"/>
                <a:buFont typeface="Montserrat"/>
                <a:buChar char="•"/>
              </a:pPr>
              <a:r>
                <a:rPr lang="en-US" sz="900" b="1" i="0" u="none" strike="noStrike" cap="none">
                  <a:solidFill>
                    <a:srgbClr val="2A034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AI auto‑tags</a:t>
              </a:r>
              <a:r>
                <a:rPr lang="en-US" sz="900" b="0" i="0" u="none" strike="noStrike" cap="none">
                  <a:solidFill>
                    <a:srgbClr val="2A034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headings, tables, reading order, and creates </a:t>
              </a:r>
              <a:r>
                <a:rPr lang="en-US" sz="900" b="1" i="0" u="none" strike="noStrike" cap="none">
                  <a:solidFill>
                    <a:srgbClr val="2A034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context‑aware alt‑text</a:t>
              </a:r>
              <a:r>
                <a:rPr lang="en-US" sz="900" b="0" i="0" u="none" strike="noStrike" cap="none">
                  <a:solidFill>
                    <a:srgbClr val="2A034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.  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42900" marR="0" lvl="0" indent="-242900" algn="l" rtl="0">
                <a:lnSpc>
                  <a:spcPct val="112000"/>
                </a:lnSpc>
                <a:spcBef>
                  <a:spcPts val="686"/>
                </a:spcBef>
                <a:spcAft>
                  <a:spcPts val="0"/>
                </a:spcAft>
                <a:buClr>
                  <a:srgbClr val="2A034C"/>
                </a:buClr>
                <a:buSzPts val="1125"/>
                <a:buFont typeface="Montserrat"/>
                <a:buChar char="•"/>
              </a:pPr>
              <a:r>
                <a:rPr lang="en-US" sz="1125" b="1" i="0" u="none" strike="noStrike" cap="none">
                  <a:solidFill>
                    <a:srgbClr val="2A034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Client Benefit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85800" marR="0" lvl="1" indent="-242900" algn="l" rtl="0">
                <a:lnSpc>
                  <a:spcPct val="112000"/>
                </a:lnSpc>
                <a:spcBef>
                  <a:spcPts val="1053"/>
                </a:spcBef>
                <a:spcAft>
                  <a:spcPts val="0"/>
                </a:spcAft>
                <a:buClr>
                  <a:srgbClr val="2A034C"/>
                </a:buClr>
                <a:buSzPts val="900"/>
                <a:buFont typeface="Montserrat"/>
                <a:buChar char="•"/>
              </a:pPr>
              <a:r>
                <a:rPr lang="en-US" sz="900" b="1" i="0" u="none" strike="noStrike" cap="none">
                  <a:solidFill>
                    <a:srgbClr val="2A034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95%+ of hand-tagging disappears;</a:t>
              </a:r>
              <a:r>
                <a:rPr lang="en-US" sz="900" b="0" i="0" u="none" strike="noStrike" cap="none">
                  <a:solidFill>
                    <a:srgbClr val="2A034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screen-reader users get rich detail.  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05" name="Google Shape;405;p16" descr="Small blue vector image of a hand holding three arrow bars going vertically in the palm of the hand.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78721" y="2319979"/>
            <a:ext cx="952262" cy="8284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6" name="Google Shape;406;p16"/>
          <p:cNvGrpSpPr/>
          <p:nvPr/>
        </p:nvGrpSpPr>
        <p:grpSpPr>
          <a:xfrm>
            <a:off x="6338255" y="3549318"/>
            <a:ext cx="2551586" cy="2003917"/>
            <a:chOff x="6338255" y="3549318"/>
            <a:chExt cx="2551586" cy="2003917"/>
          </a:xfrm>
        </p:grpSpPr>
        <p:sp>
          <p:nvSpPr>
            <p:cNvPr id="407" name="Google Shape;407;p16"/>
            <p:cNvSpPr/>
            <p:nvPr/>
          </p:nvSpPr>
          <p:spPr>
            <a:xfrm>
              <a:off x="6338255" y="3549318"/>
              <a:ext cx="2440647" cy="4349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12026"/>
                </a:lnSpc>
                <a:spcBef>
                  <a:spcPts val="0"/>
                </a:spcBef>
                <a:spcAft>
                  <a:spcPts val="0"/>
                </a:spcAft>
                <a:buClr>
                  <a:srgbClr val="012037"/>
                </a:buClr>
                <a:buSzPts val="1530"/>
                <a:buFont typeface="Montserrat"/>
                <a:buNone/>
              </a:pPr>
              <a:r>
                <a:rPr lang="en-US" sz="1530" b="1" i="0" u="none" strike="noStrike" cap="none">
                  <a:solidFill>
                    <a:srgbClr val="012037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True On-Demand Scale  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6"/>
            <p:cNvSpPr/>
            <p:nvPr/>
          </p:nvSpPr>
          <p:spPr>
            <a:xfrm>
              <a:off x="6449194" y="4103892"/>
              <a:ext cx="2440647" cy="14493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242900" marR="0" lvl="0" indent="-242900" algn="l" rtl="0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A034C"/>
                </a:buClr>
                <a:buSzPts val="1125"/>
                <a:buFont typeface="Montserrat"/>
                <a:buChar char="•"/>
              </a:pPr>
              <a:r>
                <a:rPr lang="en-US" sz="1125" b="1" i="0" u="none" strike="noStrike" cap="none">
                  <a:solidFill>
                    <a:srgbClr val="2A034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The Edge</a:t>
              </a:r>
              <a:r>
                <a:rPr lang="en-US" sz="1125" b="0" i="0" u="none" strike="noStrike" cap="none">
                  <a:solidFill>
                    <a:srgbClr val="2A034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 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85800" marR="0" lvl="1" indent="-242900" algn="l" rtl="0">
                <a:lnSpc>
                  <a:spcPct val="112000"/>
                </a:lnSpc>
                <a:spcBef>
                  <a:spcPts val="1053"/>
                </a:spcBef>
                <a:spcAft>
                  <a:spcPts val="0"/>
                </a:spcAft>
                <a:buClr>
                  <a:srgbClr val="2A034C"/>
                </a:buClr>
                <a:buSzPts val="900"/>
                <a:buFont typeface="Montserrat"/>
                <a:buChar char="•"/>
              </a:pPr>
              <a:r>
                <a:rPr lang="en-US" sz="900" b="1" i="0" u="none" strike="noStrike" cap="none">
                  <a:solidFill>
                    <a:srgbClr val="2A034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Parallel engine</a:t>
              </a:r>
              <a:r>
                <a:rPr lang="en-US" sz="900" b="0" i="0" u="none" strike="noStrike" cap="none">
                  <a:solidFill>
                    <a:srgbClr val="2A034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processes thousands of files </a:t>
              </a:r>
              <a:r>
                <a:rPr lang="en-US" sz="900" b="1" i="0" u="none" strike="noStrike" cap="none">
                  <a:solidFill>
                    <a:srgbClr val="2A034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simultaneously</a:t>
              </a:r>
              <a:r>
                <a:rPr lang="en-US" sz="900" b="0" i="0" u="none" strike="noStrike" cap="none">
                  <a:solidFill>
                    <a:srgbClr val="2A034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.  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42900" marR="0" lvl="0" indent="-242900" algn="l" rtl="0">
                <a:lnSpc>
                  <a:spcPct val="112000"/>
                </a:lnSpc>
                <a:spcBef>
                  <a:spcPts val="686"/>
                </a:spcBef>
                <a:spcAft>
                  <a:spcPts val="0"/>
                </a:spcAft>
                <a:buClr>
                  <a:srgbClr val="2A034C"/>
                </a:buClr>
                <a:buSzPts val="1125"/>
                <a:buFont typeface="Montserrat"/>
                <a:buChar char="•"/>
              </a:pPr>
              <a:r>
                <a:rPr lang="en-US" sz="1125" b="1" i="0" u="none" strike="noStrike" cap="none">
                  <a:solidFill>
                    <a:srgbClr val="2A034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Client Benefit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85800" marR="0" lvl="1" indent="-242900" algn="l" rtl="0">
                <a:lnSpc>
                  <a:spcPct val="112000"/>
                </a:lnSpc>
                <a:spcBef>
                  <a:spcPts val="1053"/>
                </a:spcBef>
                <a:spcAft>
                  <a:spcPts val="0"/>
                </a:spcAft>
                <a:buClr>
                  <a:srgbClr val="2A034C"/>
                </a:buClr>
                <a:buSzPts val="900"/>
                <a:buFont typeface="Montserrat"/>
                <a:buChar char="•"/>
              </a:pPr>
              <a:r>
                <a:rPr lang="en-US" sz="900" b="1" i="0" u="none" strike="noStrike" cap="none">
                  <a:solidFill>
                    <a:srgbClr val="2A034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Hit overnight deadlines</a:t>
              </a:r>
              <a:r>
                <a:rPr lang="en-US" sz="900" b="0" i="0" u="none" strike="noStrike" cap="none">
                  <a:solidFill>
                    <a:srgbClr val="2A034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; clear multi-year backlogs—no new hires.  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9" name="Google Shape;409;p16"/>
          <p:cNvSpPr/>
          <p:nvPr/>
        </p:nvSpPr>
        <p:spPr>
          <a:xfrm>
            <a:off x="2652049" y="2408270"/>
            <a:ext cx="1152237" cy="639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12037"/>
              </a:buClr>
              <a:buSzPts val="4500"/>
              <a:buFont typeface="Montserrat"/>
              <a:buNone/>
            </a:pPr>
            <a:r>
              <a:rPr lang="en-US" sz="4500" b="1" i="0" u="none" strike="noStrike" cap="none">
                <a:solidFill>
                  <a:srgbClr val="012037"/>
                </a:solidFill>
                <a:latin typeface="Montserrat"/>
                <a:ea typeface="Montserrat"/>
                <a:cs typeface="Montserrat"/>
                <a:sym typeface="Montserrat"/>
              </a:rPr>
              <a:t>+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16"/>
          <p:cNvSpPr/>
          <p:nvPr/>
        </p:nvSpPr>
        <p:spPr>
          <a:xfrm>
            <a:off x="5651674" y="2408270"/>
            <a:ext cx="1152237" cy="639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12037"/>
              </a:buClr>
              <a:buSzPts val="4500"/>
              <a:buFont typeface="Montserrat"/>
              <a:buNone/>
            </a:pPr>
            <a:r>
              <a:rPr lang="en-US" sz="4500" b="1" i="0" u="none" strike="noStrike" cap="none">
                <a:solidFill>
                  <a:srgbClr val="012037"/>
                </a:solidFill>
                <a:latin typeface="Montserrat"/>
                <a:ea typeface="Montserrat"/>
                <a:cs typeface="Montserrat"/>
                <a:sym typeface="Montserrat"/>
              </a:rPr>
              <a:t>+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16"/>
          <p:cNvSpPr/>
          <p:nvPr/>
        </p:nvSpPr>
        <p:spPr>
          <a:xfrm>
            <a:off x="8432279" y="2408270"/>
            <a:ext cx="1152237" cy="639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12037"/>
              </a:buClr>
              <a:buSzPts val="4500"/>
              <a:buFont typeface="Montserrat"/>
              <a:buNone/>
            </a:pPr>
            <a:r>
              <a:rPr lang="en-US" sz="4500" b="1" i="0" u="none" strike="noStrike" cap="none">
                <a:solidFill>
                  <a:srgbClr val="012037"/>
                </a:solidFill>
                <a:latin typeface="Montserrat"/>
                <a:ea typeface="Montserrat"/>
                <a:cs typeface="Montserrat"/>
                <a:sym typeface="Montserrat"/>
              </a:rPr>
              <a:t>=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2" name="Google Shape;412;p16"/>
          <p:cNvGrpSpPr/>
          <p:nvPr/>
        </p:nvGrpSpPr>
        <p:grpSpPr>
          <a:xfrm>
            <a:off x="9038586" y="2161635"/>
            <a:ext cx="2959914" cy="3821825"/>
            <a:chOff x="9038586" y="2161635"/>
            <a:chExt cx="2959914" cy="3821825"/>
          </a:xfrm>
        </p:grpSpPr>
        <p:sp>
          <p:nvSpPr>
            <p:cNvPr id="413" name="Google Shape;413;p16"/>
            <p:cNvSpPr/>
            <p:nvPr/>
          </p:nvSpPr>
          <p:spPr>
            <a:xfrm>
              <a:off x="9038586" y="2161635"/>
              <a:ext cx="2959914" cy="3821825"/>
            </a:xfrm>
            <a:prstGeom prst="rect">
              <a:avLst/>
            </a:prstGeom>
            <a:solidFill>
              <a:srgbClr val="B6DDE7">
                <a:alpha val="34117"/>
              </a:srgbClr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14" name="Google Shape;414;p16" descr="Small gold shield vector image with a star in the middle 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151885" y="2342297"/>
              <a:ext cx="666583" cy="799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5" name="Google Shape;415;p16"/>
            <p:cNvSpPr/>
            <p:nvPr/>
          </p:nvSpPr>
          <p:spPr>
            <a:xfrm>
              <a:off x="9182661" y="3549318"/>
              <a:ext cx="2608245" cy="4349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12026"/>
                </a:lnSpc>
                <a:spcBef>
                  <a:spcPts val="0"/>
                </a:spcBef>
                <a:spcAft>
                  <a:spcPts val="0"/>
                </a:spcAft>
                <a:buClr>
                  <a:srgbClr val="012037"/>
                </a:buClr>
                <a:buSzPts val="1530"/>
                <a:buFont typeface="Montserrat"/>
                <a:buNone/>
              </a:pPr>
              <a:r>
                <a:rPr lang="en-US" sz="1530" b="1" i="0" u="none" strike="noStrike" cap="none">
                  <a:solidFill>
                    <a:srgbClr val="012037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Audit-Ready Compliance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6"/>
            <p:cNvSpPr/>
            <p:nvPr/>
          </p:nvSpPr>
          <p:spPr>
            <a:xfrm>
              <a:off x="9301218" y="4103892"/>
              <a:ext cx="2608245" cy="17052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242900" marR="0" lvl="0" indent="-242900" algn="l" rtl="0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A034C"/>
                </a:buClr>
                <a:buSzPts val="1125"/>
                <a:buFont typeface="Montserrat"/>
                <a:buChar char="•"/>
              </a:pPr>
              <a:r>
                <a:rPr lang="en-US" sz="1125" b="1" i="0" u="none" strike="noStrike" cap="none">
                  <a:solidFill>
                    <a:srgbClr val="2A034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The Edge</a:t>
              </a:r>
              <a:r>
                <a:rPr lang="en-US" sz="1125" b="0" i="0" u="none" strike="noStrike" cap="none">
                  <a:solidFill>
                    <a:srgbClr val="2A034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 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85800" marR="0" lvl="1" indent="-242900" algn="l" rtl="0">
                <a:lnSpc>
                  <a:spcPct val="112000"/>
                </a:lnSpc>
                <a:spcBef>
                  <a:spcPts val="1053"/>
                </a:spcBef>
                <a:spcAft>
                  <a:spcPts val="0"/>
                </a:spcAft>
                <a:buClr>
                  <a:srgbClr val="2A034C"/>
                </a:buClr>
                <a:buSzPts val="900"/>
                <a:buFont typeface="Montserrat"/>
                <a:buChar char="•"/>
              </a:pPr>
              <a:r>
                <a:rPr lang="en-US" sz="900" b="0" i="0" u="none" strike="noStrike" cap="none">
                  <a:solidFill>
                    <a:srgbClr val="2A034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Built-in checks validate against </a:t>
              </a:r>
              <a:r>
                <a:rPr lang="en-US" sz="900" b="1" i="0" u="none" strike="noStrike" cap="none">
                  <a:solidFill>
                    <a:srgbClr val="2A034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WCAG 2.1 AA &amp; PDF/UA</a:t>
              </a:r>
              <a:r>
                <a:rPr lang="en-US" sz="900" b="0" i="0" u="none" strike="noStrike" cap="none">
                  <a:solidFill>
                    <a:srgbClr val="2A034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 (PAC logic); provides verifiable proof.  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42900" marR="0" lvl="0" indent="-242900" algn="l" rtl="0">
                <a:lnSpc>
                  <a:spcPct val="112000"/>
                </a:lnSpc>
                <a:spcBef>
                  <a:spcPts val="686"/>
                </a:spcBef>
                <a:spcAft>
                  <a:spcPts val="0"/>
                </a:spcAft>
                <a:buClr>
                  <a:srgbClr val="2A034C"/>
                </a:buClr>
                <a:buSzPts val="1125"/>
                <a:buFont typeface="Montserrat"/>
                <a:buChar char="•"/>
              </a:pPr>
              <a:r>
                <a:rPr lang="en-US" sz="1125" b="1" i="0" u="none" strike="noStrike" cap="none">
                  <a:solidFill>
                    <a:srgbClr val="2A034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Client Benefit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85800" marR="0" lvl="1" indent="-242900" algn="l" rtl="0">
                <a:lnSpc>
                  <a:spcPct val="112000"/>
                </a:lnSpc>
                <a:spcBef>
                  <a:spcPts val="1053"/>
                </a:spcBef>
                <a:spcAft>
                  <a:spcPts val="0"/>
                </a:spcAft>
                <a:buClr>
                  <a:srgbClr val="2A034C"/>
                </a:buClr>
                <a:buSzPts val="900"/>
                <a:buFont typeface="Montserrat"/>
                <a:buChar char="•"/>
              </a:pPr>
              <a:r>
                <a:rPr lang="en-US" sz="900" b="0" i="0" u="none" strike="noStrike" cap="none">
                  <a:solidFill>
                    <a:srgbClr val="2A034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Ends audit anxiety with </a:t>
              </a:r>
              <a:r>
                <a:rPr lang="en-US" sz="900" b="1" i="0" u="none" strike="noStrike" cap="none">
                  <a:solidFill>
                    <a:srgbClr val="2A034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predictable, verifiable results</a:t>
              </a:r>
              <a:r>
                <a:rPr lang="en-US" sz="900" b="0" i="0" u="none" strike="noStrike" cap="none">
                  <a:solidFill>
                    <a:srgbClr val="2A034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fueling repeat business.  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17" name="Google Shape;417;p16" descr="Checkmark vector in green with a circle around it. 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316944" y="2181172"/>
              <a:ext cx="681556" cy="6166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8" name="Google Shape;418;p16"/>
          <p:cNvSpPr/>
          <p:nvPr/>
        </p:nvSpPr>
        <p:spPr>
          <a:xfrm>
            <a:off x="961784" y="6558228"/>
            <a:ext cx="10265383" cy="117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A034C"/>
              </a:buClr>
              <a:buSzPts val="825"/>
              <a:buFont typeface="Montserrat"/>
              <a:buNone/>
            </a:pPr>
            <a:r>
              <a:rPr lang="en-US" sz="825" b="0" i="0" u="none" strike="noStrike" cap="none">
                <a:solidFill>
                  <a:srgbClr val="2A034C"/>
                </a:solidFill>
                <a:latin typeface="Montserrat"/>
                <a:ea typeface="Montserrat"/>
                <a:cs typeface="Montserrat"/>
                <a:sym typeface="Montserrat"/>
              </a:rPr>
              <a:t>©2025 Proprietary and Confidential. All Rights Reserved.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16"/>
          <p:cNvSpPr/>
          <p:nvPr/>
        </p:nvSpPr>
        <p:spPr>
          <a:xfrm>
            <a:off x="11798525" y="6515614"/>
            <a:ext cx="199975" cy="191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16"/>
          <p:cNvSpPr txBox="1">
            <a:spLocks noGrp="1"/>
          </p:cNvSpPr>
          <p:nvPr>
            <p:ph type="sldNum" idx="12"/>
          </p:nvPr>
        </p:nvSpPr>
        <p:spPr>
          <a:xfrm>
            <a:off x="11826240" y="6515100"/>
            <a:ext cx="8000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1" name="Google Shape;421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0"/>
            <a:ext cx="85704" cy="1704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16" descr="Accessibility on Demand Logo. Inside of the O is the universal accessibility icon. Next to the logo, it says, Accessibility &quot;On-Demand&quot; That's A Wonderful Thi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6181" y="6050245"/>
            <a:ext cx="2510371" cy="74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16" descr="IMS Technology Group Logo with a navy blue chip icon that is meant to look like a piece of paper. The logo has white lines and is breaks into small teal squares as the icon moves up the logo. " title="IMS TG_Logo_Light Bkg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586550" y="6144275"/>
            <a:ext cx="1020725" cy="55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8"/>
          <p:cNvSpPr/>
          <p:nvPr/>
        </p:nvSpPr>
        <p:spPr>
          <a:xfrm>
            <a:off x="476131" y="376143"/>
            <a:ext cx="12188952" cy="533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12037"/>
              </a:buClr>
              <a:buSzPts val="3750"/>
              <a:buFont typeface="Montserrat"/>
              <a:buNone/>
            </a:pPr>
            <a:r>
              <a:rPr lang="en-US" sz="3750" b="1" i="0" u="none" strike="noStrike" cap="none">
                <a:solidFill>
                  <a:srgbClr val="012037"/>
                </a:solidFill>
                <a:latin typeface="Montserrat"/>
                <a:ea typeface="Montserrat"/>
                <a:cs typeface="Montserrat"/>
                <a:sym typeface="Montserrat"/>
              </a:rPr>
              <a:t>Real‑World Results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18"/>
          <p:cNvSpPr/>
          <p:nvPr/>
        </p:nvSpPr>
        <p:spPr>
          <a:xfrm>
            <a:off x="476131" y="1045107"/>
            <a:ext cx="12188952" cy="266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A034C"/>
              </a:buClr>
              <a:buSzPts val="1875"/>
              <a:buFont typeface="Montserrat"/>
              <a:buNone/>
            </a:pPr>
            <a:r>
              <a:rPr lang="en-US" sz="1875" b="0" i="0" u="none" strike="noStrike" cap="none">
                <a:solidFill>
                  <a:srgbClr val="2A034C"/>
                </a:solidFill>
                <a:latin typeface="Montserrat"/>
                <a:ea typeface="Montserrat"/>
                <a:cs typeface="Montserrat"/>
                <a:sym typeface="Montserrat"/>
              </a:rPr>
              <a:t>An Impossible Deadline &amp; Budget Made Possible with AoD™  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18"/>
          <p:cNvSpPr/>
          <p:nvPr/>
        </p:nvSpPr>
        <p:spPr>
          <a:xfrm>
            <a:off x="476131" y="1497432"/>
            <a:ext cx="12188952" cy="266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F9AF04"/>
              </a:buClr>
              <a:buSzPts val="1875"/>
              <a:buFont typeface="Montserrat"/>
              <a:buNone/>
            </a:pPr>
            <a:r>
              <a:rPr lang="en-US" sz="1875" b="1" i="0" u="none" strike="noStrike" cap="none">
                <a:solidFill>
                  <a:srgbClr val="F50A64"/>
                </a:solidFill>
                <a:latin typeface="Montserrat"/>
                <a:ea typeface="Montserrat"/>
                <a:cs typeface="Montserrat"/>
                <a:sym typeface="Montserrat"/>
              </a:rPr>
              <a:t>A government agency needed 25,000 public records accessible in 5 days.</a:t>
            </a:r>
            <a:endParaRPr sz="1800" b="0" i="0" u="none" strike="noStrike" cap="none">
              <a:solidFill>
                <a:srgbClr val="F50A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18"/>
          <p:cNvSpPr/>
          <p:nvPr/>
        </p:nvSpPr>
        <p:spPr>
          <a:xfrm>
            <a:off x="476131" y="2485403"/>
            <a:ext cx="11236690" cy="2904399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3" name="Google Shape;43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583" y="2549681"/>
            <a:ext cx="10865308" cy="2790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583" y="2549681"/>
            <a:ext cx="10855785" cy="2780605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18"/>
          <p:cNvSpPr/>
          <p:nvPr/>
        </p:nvSpPr>
        <p:spPr>
          <a:xfrm>
            <a:off x="666583" y="4314704"/>
            <a:ext cx="3618595" cy="884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2037"/>
              </a:buClr>
              <a:buSzPts val="1600"/>
              <a:buFont typeface="Montserrat"/>
              <a:buNone/>
            </a:pPr>
            <a:r>
              <a:rPr lang="en-US" sz="1600" b="1" i="0" u="none" strike="noStrike" cap="none">
                <a:solidFill>
                  <a:srgbClr val="012037"/>
                </a:solidFill>
                <a:latin typeface="Montserrat"/>
                <a:ea typeface="Montserrat"/>
                <a:cs typeface="Montserrat"/>
                <a:sym typeface="Montserrat"/>
              </a:rPr>
              <a:t>Cost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8"/>
          <p:cNvSpPr/>
          <p:nvPr/>
        </p:nvSpPr>
        <p:spPr>
          <a:xfrm>
            <a:off x="666583" y="2675856"/>
            <a:ext cx="3618595" cy="73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2037"/>
              </a:buClr>
              <a:buSzPts val="2000"/>
              <a:buFont typeface="Montserrat"/>
              <a:buNone/>
            </a:pPr>
            <a:r>
              <a:rPr lang="en-US" sz="2000" b="1" i="0" u="none" strike="noStrike" cap="none">
                <a:solidFill>
                  <a:srgbClr val="012037"/>
                </a:solidFill>
                <a:latin typeface="Montserrat"/>
                <a:ea typeface="Montserrat"/>
                <a:cs typeface="Montserrat"/>
                <a:sym typeface="Montserrat"/>
              </a:rPr>
              <a:t>Metric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8"/>
          <p:cNvSpPr/>
          <p:nvPr/>
        </p:nvSpPr>
        <p:spPr>
          <a:xfrm>
            <a:off x="4285178" y="2675856"/>
            <a:ext cx="3618595" cy="73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2037"/>
              </a:buClr>
              <a:buSzPts val="2000"/>
              <a:buFont typeface="Montserrat"/>
              <a:buNone/>
            </a:pPr>
            <a:r>
              <a:rPr lang="en-US" sz="2000" b="1" i="0" u="none" strike="noStrike" cap="none">
                <a:solidFill>
                  <a:srgbClr val="012037"/>
                </a:solidFill>
                <a:latin typeface="Montserrat"/>
                <a:ea typeface="Montserrat"/>
                <a:cs typeface="Montserrat"/>
                <a:sym typeface="Montserrat"/>
              </a:rPr>
              <a:t>Manual Plan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8"/>
          <p:cNvSpPr/>
          <p:nvPr/>
        </p:nvSpPr>
        <p:spPr>
          <a:xfrm>
            <a:off x="4285178" y="4314704"/>
            <a:ext cx="3618595" cy="884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ontserrat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$250,000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8"/>
          <p:cNvSpPr/>
          <p:nvPr/>
        </p:nvSpPr>
        <p:spPr>
          <a:xfrm>
            <a:off x="7903774" y="2549681"/>
            <a:ext cx="3618595" cy="81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2037"/>
              </a:buClr>
              <a:buSzPts val="2000"/>
              <a:buFont typeface="Montserrat"/>
              <a:buNone/>
            </a:pPr>
            <a:r>
              <a:rPr lang="en-US" sz="2000" b="1" i="0" u="none" strike="noStrike" cap="none">
                <a:solidFill>
                  <a:srgbClr val="012037"/>
                </a:solidFill>
                <a:latin typeface="Montserrat"/>
                <a:ea typeface="Montserrat"/>
                <a:cs typeface="Montserrat"/>
                <a:sym typeface="Montserrat"/>
              </a:rPr>
              <a:t>With AoD™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18"/>
          <p:cNvSpPr/>
          <p:nvPr/>
        </p:nvSpPr>
        <p:spPr>
          <a:xfrm>
            <a:off x="7903774" y="4352414"/>
            <a:ext cx="3618595" cy="97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ontserrat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$5,000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8"/>
          <p:cNvSpPr/>
          <p:nvPr/>
        </p:nvSpPr>
        <p:spPr>
          <a:xfrm>
            <a:off x="666583" y="3413107"/>
            <a:ext cx="3618595" cy="901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2037"/>
              </a:buClr>
              <a:buSzPts val="1600"/>
              <a:buFont typeface="Montserrat"/>
              <a:buNone/>
            </a:pPr>
            <a:r>
              <a:rPr lang="en-US" sz="1600" b="1" i="0" u="none" strike="noStrike" cap="none">
                <a:solidFill>
                  <a:srgbClr val="012037"/>
                </a:solidFill>
                <a:latin typeface="Montserrat"/>
                <a:ea typeface="Montserrat"/>
                <a:cs typeface="Montserrat"/>
                <a:sym typeface="Montserrat"/>
              </a:rPr>
              <a:t>Time to Deliver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8"/>
          <p:cNvSpPr/>
          <p:nvPr/>
        </p:nvSpPr>
        <p:spPr>
          <a:xfrm>
            <a:off x="4285178" y="3413107"/>
            <a:ext cx="3618595" cy="901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ontserrat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Weeks to Months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8"/>
          <p:cNvSpPr/>
          <p:nvPr/>
        </p:nvSpPr>
        <p:spPr>
          <a:xfrm>
            <a:off x="7903774" y="3360658"/>
            <a:ext cx="3618595" cy="99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ontserrat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&lt; 1 Day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8"/>
          <p:cNvSpPr/>
          <p:nvPr/>
        </p:nvSpPr>
        <p:spPr>
          <a:xfrm>
            <a:off x="476131" y="5532641"/>
            <a:ext cx="11236690" cy="46660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8"/>
          <p:cNvSpPr/>
          <p:nvPr/>
        </p:nvSpPr>
        <p:spPr>
          <a:xfrm>
            <a:off x="123794" y="5591563"/>
            <a:ext cx="11941364" cy="346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1977"/>
              </a:lnSpc>
              <a:spcBef>
                <a:spcPts val="0"/>
              </a:spcBef>
              <a:spcAft>
                <a:spcPts val="0"/>
              </a:spcAft>
              <a:buClr>
                <a:srgbClr val="012037"/>
              </a:buClr>
              <a:buSzPts val="2438"/>
              <a:buFont typeface="Montserrat"/>
              <a:buNone/>
            </a:pPr>
            <a:r>
              <a:rPr lang="en-US" sz="2438" b="1" i="0" u="none" strike="noStrike" cap="none">
                <a:solidFill>
                  <a:srgbClr val="012037"/>
                </a:solidFill>
                <a:latin typeface="Montserrat"/>
                <a:ea typeface="Montserrat"/>
                <a:cs typeface="Montserrat"/>
                <a:sym typeface="Montserrat"/>
              </a:rPr>
              <a:t>AOD™ delivered what dozens of contractors and $250,000 couldn’t.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8"/>
          <p:cNvSpPr/>
          <p:nvPr/>
        </p:nvSpPr>
        <p:spPr>
          <a:xfrm>
            <a:off x="961784" y="6553496"/>
            <a:ext cx="10265383" cy="117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A034C"/>
              </a:buClr>
              <a:buSzPts val="825"/>
              <a:buFont typeface="Montserrat"/>
              <a:buNone/>
            </a:pPr>
            <a:r>
              <a:rPr lang="en-US" sz="825" b="0" i="0" u="none" strike="noStrike" cap="none">
                <a:solidFill>
                  <a:srgbClr val="2A034C"/>
                </a:solidFill>
                <a:latin typeface="Montserrat"/>
                <a:ea typeface="Montserrat"/>
                <a:cs typeface="Montserrat"/>
                <a:sym typeface="Montserrat"/>
              </a:rPr>
              <a:t>©2025 Proprietary and Confidential. All Rights Reserved.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8"/>
          <p:cNvSpPr/>
          <p:nvPr/>
        </p:nvSpPr>
        <p:spPr>
          <a:xfrm>
            <a:off x="11789002" y="6520464"/>
            <a:ext cx="209498" cy="191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8"/>
          <p:cNvSpPr txBox="1">
            <a:spLocks noGrp="1"/>
          </p:cNvSpPr>
          <p:nvPr>
            <p:ph type="sldNum" idx="12"/>
          </p:nvPr>
        </p:nvSpPr>
        <p:spPr>
          <a:xfrm>
            <a:off x="11826240" y="6515100"/>
            <a:ext cx="8000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9" name="Google Shape;449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85704" cy="1704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18" descr="Accessibility on Demand Logo. Inside of the O is the universal accessibility icon. Next to the logo, it says, Accessibility &quot;On-Demand&quot; That's A Wonderful Thi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181" y="6050245"/>
            <a:ext cx="2510371" cy="74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18" descr="IMS Technology Group Logo with a navy blue chip icon that is meant to look like a piece of paper. The logo has white lines and is breaks into small teal squares as the icon moves up the logo. " title="IMS TG_Logo_Light Bkg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86550" y="6144275"/>
            <a:ext cx="1020725" cy="55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76181" cy="1456961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3"/>
          <p:cNvSpPr/>
          <p:nvPr/>
        </p:nvSpPr>
        <p:spPr>
          <a:xfrm>
            <a:off x="476131" y="376143"/>
            <a:ext cx="12188952" cy="533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12037"/>
              </a:buClr>
              <a:buSzPts val="3750"/>
              <a:buFont typeface="Montserrat"/>
              <a:buNone/>
            </a:pPr>
            <a:r>
              <a:rPr lang="en-US" sz="3750" b="1" i="0" u="none" strike="noStrike" cap="none">
                <a:solidFill>
                  <a:srgbClr val="012037"/>
                </a:solidFill>
                <a:latin typeface="Montserrat"/>
                <a:ea typeface="Montserrat"/>
                <a:cs typeface="Montserrat"/>
                <a:sym typeface="Montserrat"/>
              </a:rPr>
              <a:t>Today's Objective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3"/>
          <p:cNvSpPr/>
          <p:nvPr/>
        </p:nvSpPr>
        <p:spPr>
          <a:xfrm>
            <a:off x="476131" y="1045107"/>
            <a:ext cx="7684643" cy="266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A034C"/>
              </a:buClr>
              <a:buSzPts val="1875"/>
              <a:buFont typeface="Montserrat"/>
              <a:buNone/>
            </a:pPr>
            <a:r>
              <a:rPr lang="en-US" sz="1875" b="0" i="0" u="none" strike="noStrike" cap="none">
                <a:solidFill>
                  <a:srgbClr val="2A034C"/>
                </a:solidFill>
                <a:latin typeface="Montserrat"/>
                <a:ea typeface="Montserrat"/>
                <a:cs typeface="Montserrat"/>
                <a:sym typeface="Montserrat"/>
              </a:rPr>
              <a:t>Session Takeaway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3"/>
          <p:cNvSpPr/>
          <p:nvPr/>
        </p:nvSpPr>
        <p:spPr>
          <a:xfrm>
            <a:off x="499375" y="1856975"/>
            <a:ext cx="5062200" cy="17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8481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D91C1"/>
              </a:buClr>
              <a:buSzPts val="2460"/>
              <a:buFont typeface="Montserrat"/>
              <a:buAutoNum type="arabicPeriod"/>
            </a:pPr>
            <a:r>
              <a:rPr lang="en-US" sz="2160" b="1" i="0" u="none" strike="noStrike" cap="none">
                <a:solidFill>
                  <a:srgbClr val="F50A64"/>
                </a:solidFill>
                <a:latin typeface="Montserrat"/>
                <a:ea typeface="Montserrat"/>
                <a:cs typeface="Montserrat"/>
                <a:sym typeface="Montserrat"/>
              </a:rPr>
              <a:t>Understand </a:t>
            </a:r>
            <a:r>
              <a:rPr lang="en-US" sz="2160" b="1">
                <a:solidFill>
                  <a:srgbClr val="F50A64"/>
                </a:solidFill>
                <a:latin typeface="Montserrat"/>
                <a:ea typeface="Montserrat"/>
                <a:cs typeface="Montserrat"/>
                <a:sym typeface="Montserrat"/>
              </a:rPr>
              <a:t>what ADA Title II is </a:t>
            </a:r>
            <a:r>
              <a:rPr lang="en-US" sz="2160">
                <a:solidFill>
                  <a:srgbClr val="012037"/>
                </a:solidFill>
                <a:latin typeface="Montserrat"/>
                <a:ea typeface="Montserrat"/>
                <a:cs typeface="Montserrat"/>
                <a:sym typeface="Montserrat"/>
              </a:rPr>
              <a:t>and what it means for school districts, public education, and universities</a:t>
            </a:r>
            <a:endParaRPr sz="2160">
              <a:solidFill>
                <a:srgbClr val="01203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6" name="Google Shape;56;p3" descr="Accessibility on Demand Logo. Inside of the O is the universal accessibility icon. Next to the logo, it says, Accessibility &quot;On-Demand&quot; That's A Wonderful Th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181" y="6050245"/>
            <a:ext cx="2510371" cy="7422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3"/>
          <p:cNvSpPr/>
          <p:nvPr/>
        </p:nvSpPr>
        <p:spPr>
          <a:xfrm>
            <a:off x="961784" y="6553496"/>
            <a:ext cx="10265383" cy="117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A034C"/>
              </a:buClr>
              <a:buSzPts val="825"/>
              <a:buFont typeface="Montserrat"/>
              <a:buNone/>
            </a:pPr>
            <a:r>
              <a:rPr lang="en-US" sz="825" b="0" i="0" u="none" strike="noStrike" cap="none">
                <a:solidFill>
                  <a:srgbClr val="2A034C"/>
                </a:solidFill>
                <a:latin typeface="Montserrat"/>
                <a:ea typeface="Montserrat"/>
                <a:cs typeface="Montserrat"/>
                <a:sym typeface="Montserrat"/>
              </a:rPr>
              <a:t>©2025 Proprietary and Confidential. All Rights Reserved.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3"/>
          <p:cNvSpPr/>
          <p:nvPr/>
        </p:nvSpPr>
        <p:spPr>
          <a:xfrm>
            <a:off x="11865183" y="6520464"/>
            <a:ext cx="133317" cy="191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3"/>
          <p:cNvSpPr txBox="1">
            <a:spLocks noGrp="1"/>
          </p:cNvSpPr>
          <p:nvPr>
            <p:ph type="sldNum" idx="12"/>
          </p:nvPr>
        </p:nvSpPr>
        <p:spPr>
          <a:xfrm>
            <a:off x="11826240" y="6515100"/>
            <a:ext cx="8000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" name="Google Shape;60;p3" descr="IMS Technology Group Logo with a navy blue chip icon that is meant to look like a piece of paper. The logo has white lines and is breaks into small teal squares as the icon moves up the logo. " title="IMS TG_Logo_Light Bkg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86550" y="6144275"/>
            <a:ext cx="1020725" cy="5542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3"/>
          <p:cNvSpPr/>
          <p:nvPr/>
        </p:nvSpPr>
        <p:spPr>
          <a:xfrm>
            <a:off x="499375" y="3900250"/>
            <a:ext cx="5062200" cy="13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576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D91C1"/>
              </a:buClr>
              <a:buSzPts val="2160"/>
              <a:buFont typeface="Montserrat"/>
              <a:buAutoNum type="arabicPeriod" startAt="2"/>
            </a:pPr>
            <a:r>
              <a:rPr lang="en-US" sz="2160">
                <a:solidFill>
                  <a:srgbClr val="012037"/>
                </a:solidFill>
                <a:latin typeface="Montserrat"/>
                <a:ea typeface="Montserrat"/>
                <a:cs typeface="Montserrat"/>
                <a:sym typeface="Montserrat"/>
              </a:rPr>
              <a:t>See why </a:t>
            </a:r>
            <a:r>
              <a:rPr lang="en-US" sz="2160" b="1">
                <a:solidFill>
                  <a:srgbClr val="012037"/>
                </a:solidFill>
                <a:latin typeface="Montserrat"/>
                <a:ea typeface="Montserrat"/>
                <a:cs typeface="Montserrat"/>
                <a:sym typeface="Montserrat"/>
              </a:rPr>
              <a:t>90% of PDFs remain inaccessible</a:t>
            </a:r>
            <a:r>
              <a:rPr lang="en-US" sz="2160">
                <a:solidFill>
                  <a:srgbClr val="012037"/>
                </a:solidFill>
                <a:latin typeface="Montserrat"/>
                <a:ea typeface="Montserrat"/>
                <a:cs typeface="Montserrat"/>
                <a:sym typeface="Montserrat"/>
              </a:rPr>
              <a:t>—and what it takes to remain compliant</a:t>
            </a:r>
            <a:endParaRPr sz="2160">
              <a:solidFill>
                <a:srgbClr val="01203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" name="Google Shape;62;p3"/>
          <p:cNvSpPr/>
          <p:nvPr/>
        </p:nvSpPr>
        <p:spPr>
          <a:xfrm>
            <a:off x="6304150" y="1334775"/>
            <a:ext cx="5316900" cy="11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576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D91C1"/>
              </a:buClr>
              <a:buSzPts val="2160"/>
              <a:buFont typeface="Montserrat"/>
              <a:buAutoNum type="arabicPeriod" startAt="3"/>
            </a:pPr>
            <a:r>
              <a:rPr lang="en-US" sz="2150" dirty="0">
                <a:solidFill>
                  <a:srgbClr val="012037"/>
                </a:solidFill>
                <a:latin typeface="Montserrat"/>
                <a:ea typeface="Montserrat"/>
                <a:cs typeface="Montserrat"/>
                <a:sym typeface="Montserrat"/>
              </a:rPr>
              <a:t>Learn how </a:t>
            </a:r>
            <a:r>
              <a:rPr lang="en-US" sz="2150" b="1" dirty="0">
                <a:solidFill>
                  <a:srgbClr val="F50A64"/>
                </a:solidFill>
                <a:latin typeface="Montserrat"/>
                <a:ea typeface="Montserrat"/>
                <a:cs typeface="Montserrat"/>
                <a:sym typeface="Montserrat"/>
              </a:rPr>
              <a:t>current practices and processes are not a viable or scalable solution</a:t>
            </a:r>
            <a:r>
              <a:rPr lang="en-US" b="1" dirty="0">
                <a:solidFill>
                  <a:srgbClr val="F50A64"/>
                </a:solidFill>
              </a:rPr>
              <a:t> </a:t>
            </a:r>
            <a:endParaRPr sz="2160" b="1" dirty="0">
              <a:solidFill>
                <a:srgbClr val="F50A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Google Shape;63;p3"/>
          <p:cNvSpPr/>
          <p:nvPr/>
        </p:nvSpPr>
        <p:spPr>
          <a:xfrm>
            <a:off x="6304150" y="2773950"/>
            <a:ext cx="5316900" cy="14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576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D91C1"/>
              </a:buClr>
              <a:buSzPts val="2160"/>
              <a:buFont typeface="Montserrat"/>
              <a:buAutoNum type="arabicPeriod" startAt="4"/>
            </a:pPr>
            <a:r>
              <a:rPr lang="en-US" sz="2160">
                <a:solidFill>
                  <a:srgbClr val="012037"/>
                </a:solidFill>
                <a:latin typeface="Montserrat"/>
                <a:ea typeface="Montserrat"/>
                <a:cs typeface="Montserrat"/>
                <a:sym typeface="Montserrat"/>
              </a:rPr>
              <a:t>Understand how AoD™ can </a:t>
            </a:r>
            <a:r>
              <a:rPr lang="en-US" sz="2160" b="1">
                <a:solidFill>
                  <a:srgbClr val="012037"/>
                </a:solidFill>
                <a:latin typeface="Montserrat"/>
                <a:ea typeface="Montserrat"/>
                <a:cs typeface="Montserrat"/>
                <a:sym typeface="Montserrat"/>
              </a:rPr>
              <a:t>either complement or integrate </a:t>
            </a:r>
            <a:r>
              <a:rPr lang="en-US" sz="2160">
                <a:solidFill>
                  <a:srgbClr val="012037"/>
                </a:solidFill>
                <a:latin typeface="Montserrat"/>
                <a:ea typeface="Montserrat"/>
                <a:cs typeface="Montserrat"/>
                <a:sym typeface="Montserrat"/>
              </a:rPr>
              <a:t>with your business processes or technology stack</a:t>
            </a:r>
            <a:endParaRPr sz="2160" b="1">
              <a:solidFill>
                <a:srgbClr val="F50A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" name="Google Shape;64;p3"/>
          <p:cNvSpPr/>
          <p:nvPr/>
        </p:nvSpPr>
        <p:spPr>
          <a:xfrm>
            <a:off x="6304150" y="4548825"/>
            <a:ext cx="5316900" cy="13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576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D91C1"/>
              </a:buClr>
              <a:buSzPts val="2160"/>
              <a:buFont typeface="Montserrat"/>
              <a:buAutoNum type="arabicPeriod" startAt="5"/>
            </a:pPr>
            <a:r>
              <a:rPr lang="en-US" sz="2160">
                <a:solidFill>
                  <a:srgbClr val="012037"/>
                </a:solidFill>
                <a:latin typeface="Montserrat"/>
                <a:ea typeface="Montserrat"/>
                <a:cs typeface="Montserrat"/>
                <a:sym typeface="Montserrat"/>
              </a:rPr>
              <a:t>Learn how </a:t>
            </a:r>
            <a:r>
              <a:rPr lang="en-US" sz="2160" b="1">
                <a:solidFill>
                  <a:srgbClr val="F50A64"/>
                </a:solidFill>
                <a:latin typeface="Montserrat"/>
                <a:ea typeface="Montserrat"/>
                <a:cs typeface="Montserrat"/>
                <a:sym typeface="Montserrat"/>
              </a:rPr>
              <a:t>Accessibility on Demand™</a:t>
            </a:r>
            <a:r>
              <a:rPr lang="en-US" sz="2160">
                <a:solidFill>
                  <a:srgbClr val="012037"/>
                </a:solidFill>
                <a:latin typeface="Montserrat"/>
                <a:ea typeface="Montserrat"/>
                <a:cs typeface="Montserrat"/>
                <a:sym typeface="Montserrat"/>
              </a:rPr>
              <a:t> solves the accessibility gap for a fraction of the cost</a:t>
            </a:r>
            <a:endParaRPr sz="2160">
              <a:solidFill>
                <a:srgbClr val="01203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3F5"/>
        </a:solidFill>
        <a:effectLst/>
      </p:bgPr>
    </p:bg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17"/>
          <p:cNvSpPr/>
          <p:nvPr/>
        </p:nvSpPr>
        <p:spPr>
          <a:xfrm>
            <a:off x="0" y="0"/>
            <a:ext cx="4028068" cy="6856285"/>
          </a:xfrm>
          <a:prstGeom prst="rect">
            <a:avLst/>
          </a:prstGeom>
          <a:solidFill>
            <a:srgbClr val="3644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17"/>
          <p:cNvSpPr/>
          <p:nvPr/>
        </p:nvSpPr>
        <p:spPr>
          <a:xfrm>
            <a:off x="476125" y="2361598"/>
            <a:ext cx="3274500" cy="27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50"/>
              <a:buFont typeface="Montserrat"/>
              <a:buNone/>
            </a:pPr>
            <a:r>
              <a:rPr lang="en-US" sz="375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Flexible Service Levels for Every Need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17"/>
          <p:cNvSpPr/>
          <p:nvPr/>
        </p:nvSpPr>
        <p:spPr>
          <a:xfrm>
            <a:off x="4504199" y="476131"/>
            <a:ext cx="7208622" cy="5050956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0" name="Google Shape;46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4651" y="666583"/>
            <a:ext cx="6837240" cy="4685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9485" y="1674827"/>
            <a:ext cx="133317" cy="123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06079" y="1674827"/>
            <a:ext cx="133317" cy="123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74844" y="1674827"/>
            <a:ext cx="133317" cy="123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9485" y="1284400"/>
            <a:ext cx="133317" cy="123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06079" y="1284400"/>
            <a:ext cx="133317" cy="123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74844" y="1284400"/>
            <a:ext cx="133317" cy="123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74844" y="2443332"/>
            <a:ext cx="133317" cy="123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94651" y="666583"/>
            <a:ext cx="6827718" cy="4675606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17"/>
          <p:cNvSpPr/>
          <p:nvPr/>
        </p:nvSpPr>
        <p:spPr>
          <a:xfrm>
            <a:off x="4694651" y="666583"/>
            <a:ext cx="1639749" cy="47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70" name="Google Shape;470;p17"/>
          <p:cNvSpPr/>
          <p:nvPr/>
        </p:nvSpPr>
        <p:spPr>
          <a:xfrm>
            <a:off x="6429626" y="666583"/>
            <a:ext cx="1755104" cy="47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Condensed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Level 1 (Standard)</a:t>
            </a:r>
            <a:endParaRPr sz="14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71" name="Google Shape;471;p17"/>
          <p:cNvSpPr/>
          <p:nvPr/>
        </p:nvSpPr>
        <p:spPr>
          <a:xfrm>
            <a:off x="8184730" y="666583"/>
            <a:ext cx="1777941" cy="47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Condensed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Level 2 (Enhanced)</a:t>
            </a:r>
            <a:endParaRPr sz="14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72" name="Google Shape;472;p17"/>
          <p:cNvSpPr/>
          <p:nvPr/>
        </p:nvSpPr>
        <p:spPr>
          <a:xfrm>
            <a:off x="9962671" y="666583"/>
            <a:ext cx="1559698" cy="47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Condensed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Level 3 (Full)</a:t>
            </a:r>
            <a:endParaRPr sz="14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73" name="Google Shape;473;p17"/>
          <p:cNvSpPr/>
          <p:nvPr/>
        </p:nvSpPr>
        <p:spPr>
          <a:xfrm>
            <a:off x="4694651" y="3817242"/>
            <a:ext cx="1639749" cy="455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Condensed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Market Price</a:t>
            </a:r>
            <a:endParaRPr sz="14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74" name="Google Shape;474;p17"/>
          <p:cNvSpPr/>
          <p:nvPr/>
        </p:nvSpPr>
        <p:spPr>
          <a:xfrm>
            <a:off x="6429626" y="3817242"/>
            <a:ext cx="1755104" cy="455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Condensed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~$</a:t>
            </a:r>
            <a:r>
              <a:rPr lang="en-US" sz="1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8</a:t>
            </a:r>
            <a:r>
              <a:rPr lang="en-US" sz="1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-$</a:t>
            </a:r>
            <a:r>
              <a:rPr lang="en-US" sz="1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15</a:t>
            </a:r>
            <a:endParaRPr sz="14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75" name="Google Shape;475;p17"/>
          <p:cNvSpPr/>
          <p:nvPr/>
        </p:nvSpPr>
        <p:spPr>
          <a:xfrm>
            <a:off x="8184730" y="3817242"/>
            <a:ext cx="1777941" cy="455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Condensed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~$15-$</a:t>
            </a:r>
            <a:r>
              <a:rPr lang="en-US" sz="1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100</a:t>
            </a:r>
            <a:endParaRPr sz="14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76" name="Google Shape;476;p17"/>
          <p:cNvSpPr/>
          <p:nvPr/>
        </p:nvSpPr>
        <p:spPr>
          <a:xfrm>
            <a:off x="9962671" y="3817242"/>
            <a:ext cx="1559698" cy="455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Condensed"/>
              <a:buNone/>
            </a:pPr>
            <a:r>
              <a:rPr lang="en-US" sz="1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$100+</a:t>
            </a:r>
            <a:endParaRPr sz="14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77" name="Google Shape;477;p17"/>
          <p:cNvSpPr/>
          <p:nvPr/>
        </p:nvSpPr>
        <p:spPr>
          <a:xfrm>
            <a:off x="4694651" y="1524249"/>
            <a:ext cx="1639749" cy="402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2037"/>
              </a:buClr>
              <a:buSzPts val="1100"/>
              <a:buFont typeface="Roboto Condensed"/>
              <a:buNone/>
            </a:pPr>
            <a:r>
              <a:rPr lang="en-US" sz="1100" b="1" i="0" u="none" strike="noStrike" cap="none">
                <a:solidFill>
                  <a:srgbClr val="01203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Tag Structure &amp; Reading Order</a:t>
            </a:r>
            <a:endParaRPr sz="14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78" name="Google Shape;478;p17"/>
          <p:cNvSpPr/>
          <p:nvPr/>
        </p:nvSpPr>
        <p:spPr>
          <a:xfrm>
            <a:off x="4694651" y="4368146"/>
            <a:ext cx="1639749" cy="49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Condensed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AoD™ Price</a:t>
            </a:r>
            <a:endParaRPr sz="14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79" name="Google Shape;479;p17"/>
          <p:cNvSpPr/>
          <p:nvPr/>
        </p:nvSpPr>
        <p:spPr>
          <a:xfrm>
            <a:off x="6429626" y="4368146"/>
            <a:ext cx="1755104" cy="49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Condensed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$0.32</a:t>
            </a:r>
            <a:endParaRPr sz="14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80" name="Google Shape;480;p17"/>
          <p:cNvSpPr/>
          <p:nvPr/>
        </p:nvSpPr>
        <p:spPr>
          <a:xfrm>
            <a:off x="8184730" y="4368146"/>
            <a:ext cx="1777941" cy="49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Condensed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$1.92</a:t>
            </a:r>
            <a:endParaRPr sz="14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81" name="Google Shape;481;p17"/>
          <p:cNvSpPr/>
          <p:nvPr/>
        </p:nvSpPr>
        <p:spPr>
          <a:xfrm>
            <a:off x="9962671" y="4368146"/>
            <a:ext cx="1559698" cy="49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Condensed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$12.80</a:t>
            </a:r>
            <a:endParaRPr sz="14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82" name="Google Shape;482;p17"/>
          <p:cNvSpPr/>
          <p:nvPr/>
        </p:nvSpPr>
        <p:spPr>
          <a:xfrm>
            <a:off x="4694651" y="1146234"/>
            <a:ext cx="1639749" cy="37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2037"/>
              </a:buClr>
              <a:buSzPts val="1100"/>
              <a:buFont typeface="Roboto Condensed"/>
              <a:buNone/>
            </a:pPr>
            <a:r>
              <a:rPr lang="en-US" sz="1100" b="1" i="0" u="none" strike="noStrike" cap="none">
                <a:solidFill>
                  <a:srgbClr val="01203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Searchable PDFs</a:t>
            </a:r>
            <a:endParaRPr sz="14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83" name="Google Shape;483;p17"/>
          <p:cNvSpPr/>
          <p:nvPr/>
        </p:nvSpPr>
        <p:spPr>
          <a:xfrm>
            <a:off x="4694651" y="1927168"/>
            <a:ext cx="1639749" cy="37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2037"/>
              </a:buClr>
              <a:buSzPts val="1017"/>
              <a:buFont typeface="Roboto Condensed"/>
              <a:buNone/>
            </a:pPr>
            <a:r>
              <a:rPr lang="en-US" sz="1017" b="1" i="0" u="none" strike="noStrike" cap="none">
                <a:solidFill>
                  <a:srgbClr val="01203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Image Descriptions / Alt Text</a:t>
            </a:r>
            <a:endParaRPr sz="1295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84" name="Google Shape;484;p17"/>
          <p:cNvSpPr/>
          <p:nvPr/>
        </p:nvSpPr>
        <p:spPr>
          <a:xfrm>
            <a:off x="6429626" y="1927168"/>
            <a:ext cx="1755104" cy="37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192F"/>
              </a:buClr>
              <a:buSzPts val="1017"/>
              <a:buFont typeface="Roboto Condensed"/>
              <a:buNone/>
            </a:pPr>
            <a:r>
              <a:rPr lang="en-US" sz="1017" b="0" i="0" u="none" strike="noStrike" cap="none">
                <a:solidFill>
                  <a:srgbClr val="08192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Basic Alt Text for Every Image</a:t>
            </a:r>
            <a:endParaRPr sz="1295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85" name="Google Shape;485;p17"/>
          <p:cNvSpPr/>
          <p:nvPr/>
        </p:nvSpPr>
        <p:spPr>
          <a:xfrm>
            <a:off x="8184730" y="1927168"/>
            <a:ext cx="1777941" cy="37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192F"/>
              </a:buClr>
              <a:buSzPts val="1017"/>
              <a:buFont typeface="Roboto Condensed"/>
              <a:buNone/>
            </a:pPr>
            <a:r>
              <a:rPr lang="en-US" sz="1017" b="0" i="0" u="none" strike="noStrike" cap="none">
                <a:solidFill>
                  <a:srgbClr val="08192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Contextual Alt Text for Every Image</a:t>
            </a:r>
            <a:endParaRPr sz="1295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86" name="Google Shape;486;p17"/>
          <p:cNvSpPr/>
          <p:nvPr/>
        </p:nvSpPr>
        <p:spPr>
          <a:xfrm>
            <a:off x="9962671" y="1927168"/>
            <a:ext cx="1559698" cy="37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192F"/>
              </a:buClr>
              <a:buSzPts val="1100"/>
              <a:buFont typeface="Roboto Condensed"/>
              <a:buNone/>
            </a:pPr>
            <a:r>
              <a:rPr lang="en-US" sz="1100" b="0" i="0" u="none" strike="noStrike" cap="none">
                <a:solidFill>
                  <a:srgbClr val="08192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Expert Verified &amp; Custom</a:t>
            </a:r>
            <a:endParaRPr sz="14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87" name="Google Shape;487;p17"/>
          <p:cNvSpPr/>
          <p:nvPr/>
        </p:nvSpPr>
        <p:spPr>
          <a:xfrm>
            <a:off x="4694651" y="2305182"/>
            <a:ext cx="1639749" cy="37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2037"/>
              </a:buClr>
              <a:buSzPts val="1017"/>
              <a:buFont typeface="Roboto Condensed"/>
              <a:buNone/>
            </a:pPr>
            <a:r>
              <a:rPr lang="en-US" sz="1017" b="1" i="0" u="none" strike="noStrike" cap="none">
                <a:solidFill>
                  <a:srgbClr val="01203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Expert Human Review &amp; Fixes</a:t>
            </a:r>
            <a:endParaRPr sz="1295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88" name="Google Shape;488;p17"/>
          <p:cNvSpPr/>
          <p:nvPr/>
        </p:nvSpPr>
        <p:spPr>
          <a:xfrm>
            <a:off x="6429626" y="2305182"/>
            <a:ext cx="1755104" cy="37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192F"/>
              </a:buClr>
              <a:buSzPts val="1800"/>
              <a:buFont typeface="Roboto Condensed"/>
              <a:buNone/>
            </a:pPr>
            <a:r>
              <a:rPr lang="en-US" sz="1800" b="0" i="0" u="none" strike="noStrike" cap="none">
                <a:solidFill>
                  <a:srgbClr val="08192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-</a:t>
            </a:r>
            <a:endParaRPr sz="14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89" name="Google Shape;489;p17"/>
          <p:cNvSpPr/>
          <p:nvPr/>
        </p:nvSpPr>
        <p:spPr>
          <a:xfrm>
            <a:off x="8184730" y="2305182"/>
            <a:ext cx="1777941" cy="37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192F"/>
              </a:buClr>
              <a:buSzPts val="1800"/>
              <a:buFont typeface="Roboto Condensed"/>
              <a:buNone/>
            </a:pPr>
            <a:r>
              <a:rPr lang="en-US" sz="1800" b="0" i="0" u="none" strike="noStrike" cap="none">
                <a:solidFill>
                  <a:srgbClr val="08192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-</a:t>
            </a:r>
            <a:endParaRPr sz="14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90" name="Google Shape;490;p17"/>
          <p:cNvSpPr/>
          <p:nvPr/>
        </p:nvSpPr>
        <p:spPr>
          <a:xfrm>
            <a:off x="4694651" y="2683197"/>
            <a:ext cx="1639749" cy="37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12037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91" name="Google Shape;491;p17"/>
          <p:cNvSpPr/>
          <p:nvPr/>
        </p:nvSpPr>
        <p:spPr>
          <a:xfrm>
            <a:off x="6429626" y="2683197"/>
            <a:ext cx="1755104" cy="37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2037"/>
              </a:buClr>
              <a:buSzPts val="1100"/>
              <a:buFont typeface="Roboto Condensed"/>
              <a:buNone/>
            </a:pPr>
            <a:r>
              <a:rPr lang="en-US" sz="1100" b="1" i="0" u="none" strike="noStrike" cap="none">
                <a:solidFill>
                  <a:srgbClr val="01203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Typically 95%+</a:t>
            </a:r>
            <a:endParaRPr sz="14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92" name="Google Shape;492;p17"/>
          <p:cNvSpPr/>
          <p:nvPr/>
        </p:nvSpPr>
        <p:spPr>
          <a:xfrm>
            <a:off x="8184730" y="2683197"/>
            <a:ext cx="1777941" cy="37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2037"/>
              </a:buClr>
              <a:buSzPts val="1100"/>
              <a:buFont typeface="Roboto Condensed"/>
              <a:buNone/>
            </a:pPr>
            <a:r>
              <a:rPr lang="en-US" sz="1100" b="1" i="0" u="none" strike="noStrike" cap="none">
                <a:solidFill>
                  <a:srgbClr val="01203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95%+ Compliance Score</a:t>
            </a:r>
            <a:endParaRPr sz="14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93" name="Google Shape;493;p17"/>
          <p:cNvSpPr/>
          <p:nvPr/>
        </p:nvSpPr>
        <p:spPr>
          <a:xfrm>
            <a:off x="9962671" y="2683197"/>
            <a:ext cx="1559698" cy="37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2037"/>
              </a:buClr>
              <a:buSzPts val="1100"/>
              <a:buFont typeface="Roboto Condensed"/>
              <a:buNone/>
            </a:pPr>
            <a:r>
              <a:rPr lang="en-US" sz="1100" b="1" i="0" u="none" strike="noStrike" cap="none">
                <a:solidFill>
                  <a:srgbClr val="01203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99%+ Compliance Score</a:t>
            </a:r>
            <a:endParaRPr sz="14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94" name="Google Shape;494;p17"/>
          <p:cNvSpPr/>
          <p:nvPr/>
        </p:nvSpPr>
        <p:spPr>
          <a:xfrm>
            <a:off x="4694651" y="3061212"/>
            <a:ext cx="1639749" cy="37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2037"/>
              </a:buClr>
              <a:buSzPts val="1100"/>
              <a:buFont typeface="Roboto Condensed"/>
              <a:buNone/>
            </a:pPr>
            <a:r>
              <a:rPr lang="en-US" sz="1100" b="1" i="0" u="none" strike="noStrike" cap="none">
                <a:solidFill>
                  <a:srgbClr val="01203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Best For</a:t>
            </a:r>
            <a:endParaRPr sz="14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95" name="Google Shape;495;p17"/>
          <p:cNvSpPr/>
          <p:nvPr/>
        </p:nvSpPr>
        <p:spPr>
          <a:xfrm>
            <a:off x="6429626" y="3061212"/>
            <a:ext cx="1755104" cy="37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2037"/>
              </a:buClr>
              <a:buSzPts val="1100"/>
              <a:buFont typeface="Roboto Condensed"/>
              <a:buNone/>
            </a:pPr>
            <a:r>
              <a:rPr lang="en-US" sz="1100" b="1" i="0" u="none" strike="noStrike" cap="none">
                <a:solidFill>
                  <a:srgbClr val="01203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Text-Heavy Docs</a:t>
            </a:r>
            <a:endParaRPr sz="14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96" name="Google Shape;496;p17"/>
          <p:cNvSpPr/>
          <p:nvPr/>
        </p:nvSpPr>
        <p:spPr>
          <a:xfrm>
            <a:off x="8184730" y="3061212"/>
            <a:ext cx="1777941" cy="37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2037"/>
              </a:buClr>
              <a:buSzPts val="1100"/>
              <a:buFont typeface="Roboto Condensed"/>
              <a:buNone/>
            </a:pPr>
            <a:r>
              <a:rPr lang="en-US" sz="1100" b="1" i="0" u="none" strike="noStrike" cap="none">
                <a:solidFill>
                  <a:srgbClr val="01203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Image &amp; Chart Heavy Docs</a:t>
            </a:r>
            <a:endParaRPr sz="14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97" name="Google Shape;497;p17"/>
          <p:cNvSpPr/>
          <p:nvPr/>
        </p:nvSpPr>
        <p:spPr>
          <a:xfrm>
            <a:off x="9962671" y="3061212"/>
            <a:ext cx="1559698" cy="37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2037"/>
              </a:buClr>
              <a:buSzPts val="1100"/>
              <a:buFont typeface="Roboto Condensed"/>
              <a:buNone/>
            </a:pPr>
            <a:r>
              <a:rPr lang="en-US" sz="1100" b="1" i="0" u="none" strike="noStrike" cap="none">
                <a:solidFill>
                  <a:srgbClr val="01203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Policy-Driven Docs</a:t>
            </a:r>
            <a:endParaRPr sz="14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98" name="Google Shape;498;p17"/>
          <p:cNvSpPr/>
          <p:nvPr/>
        </p:nvSpPr>
        <p:spPr>
          <a:xfrm>
            <a:off x="4694651" y="3439227"/>
            <a:ext cx="1639749" cy="37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2037"/>
              </a:buClr>
              <a:buSzPts val="1100"/>
              <a:buFont typeface="Roboto Condensed"/>
              <a:buNone/>
            </a:pPr>
            <a:r>
              <a:rPr lang="en-US" sz="1100" b="1" i="0" u="none" strike="noStrike" cap="none">
                <a:solidFill>
                  <a:srgbClr val="01203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Turnaround</a:t>
            </a:r>
            <a:endParaRPr sz="14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99" name="Google Shape;499;p17"/>
          <p:cNvSpPr/>
          <p:nvPr/>
        </p:nvSpPr>
        <p:spPr>
          <a:xfrm>
            <a:off x="6429626" y="3439227"/>
            <a:ext cx="1755104" cy="37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2037"/>
              </a:buClr>
              <a:buSzPts val="1100"/>
              <a:buFont typeface="Roboto Condensed"/>
              <a:buNone/>
            </a:pPr>
            <a:r>
              <a:rPr lang="en-US" sz="1100" b="1" i="0" u="none" strike="noStrike" cap="none">
                <a:solidFill>
                  <a:srgbClr val="01203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Seconds</a:t>
            </a:r>
            <a:endParaRPr sz="14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00" name="Google Shape;500;p17"/>
          <p:cNvSpPr/>
          <p:nvPr/>
        </p:nvSpPr>
        <p:spPr>
          <a:xfrm>
            <a:off x="8184730" y="3439227"/>
            <a:ext cx="1777941" cy="37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2037"/>
              </a:buClr>
              <a:buSzPts val="1100"/>
              <a:buFont typeface="Roboto Condensed"/>
              <a:buNone/>
            </a:pPr>
            <a:r>
              <a:rPr lang="en-US" sz="1100" b="1" i="0" u="none" strike="noStrike" cap="none">
                <a:solidFill>
                  <a:srgbClr val="01203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Minutes</a:t>
            </a:r>
            <a:endParaRPr sz="14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01" name="Google Shape;501;p17"/>
          <p:cNvSpPr/>
          <p:nvPr/>
        </p:nvSpPr>
        <p:spPr>
          <a:xfrm>
            <a:off x="9962671" y="3439227"/>
            <a:ext cx="1559698" cy="37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2037"/>
              </a:buClr>
              <a:buSzPts val="1100"/>
              <a:buFont typeface="Roboto Condensed"/>
              <a:buNone/>
            </a:pPr>
            <a:r>
              <a:rPr lang="en-US" sz="1100" b="1" i="0" u="none" strike="noStrike" cap="none">
                <a:solidFill>
                  <a:srgbClr val="01203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Fast SLA (Hours)</a:t>
            </a:r>
            <a:endParaRPr sz="14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02" name="Google Shape;502;p17"/>
          <p:cNvSpPr/>
          <p:nvPr/>
        </p:nvSpPr>
        <p:spPr>
          <a:xfrm>
            <a:off x="4599424" y="160021"/>
            <a:ext cx="6827718" cy="37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2037"/>
              </a:buClr>
              <a:buSzPts val="1190"/>
              <a:buFont typeface="Roboto Condensed"/>
              <a:buNone/>
            </a:pPr>
            <a:r>
              <a:rPr lang="en-US" sz="1190" b="1" i="0" u="none" strike="noStrike" cap="none" dirty="0">
                <a:solidFill>
                  <a:srgbClr val="01203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All levels include: Language tagging, document metadata, logical bookmarks, batch processing at scale.</a:t>
            </a:r>
            <a:endParaRPr sz="1530" b="0" i="0" u="none" strike="noStrike" cap="none" dirty="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03" name="Google Shape;503;p17"/>
          <p:cNvSpPr/>
          <p:nvPr/>
        </p:nvSpPr>
        <p:spPr>
          <a:xfrm rot="10800000">
            <a:off x="11331916" y="4958619"/>
            <a:ext cx="190452" cy="190452"/>
          </a:xfrm>
          <a:prstGeom prst="rtTriangle">
            <a:avLst/>
          </a:prstGeom>
          <a:solidFill>
            <a:srgbClr val="012037"/>
          </a:solidFill>
          <a:ln w="9525" cap="flat" cmpd="sng">
            <a:solidFill>
              <a:srgbClr val="0120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04" name="Google Shape;504;p17"/>
          <p:cNvSpPr/>
          <p:nvPr/>
        </p:nvSpPr>
        <p:spPr>
          <a:xfrm>
            <a:off x="4504199" y="5669926"/>
            <a:ext cx="7208622" cy="32932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7"/>
          <p:cNvSpPr/>
          <p:nvPr/>
        </p:nvSpPr>
        <p:spPr>
          <a:xfrm>
            <a:off x="4321800" y="5329298"/>
            <a:ext cx="7676700" cy="12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56250"/>
              </a:lnSpc>
              <a:spcBef>
                <a:spcPts val="0"/>
              </a:spcBef>
              <a:spcAft>
                <a:spcPts val="0"/>
              </a:spcAft>
              <a:buClr>
                <a:srgbClr val="012037"/>
              </a:buClr>
              <a:buSzPts val="2800"/>
              <a:buFont typeface="Roboto Condensed"/>
              <a:buNone/>
            </a:pPr>
            <a:r>
              <a:rPr lang="en-US" sz="2800" b="1" i="0" u="none" strike="noStrike" cap="none">
                <a:solidFill>
                  <a:srgbClr val="01203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AOD™ costs 95% less than the market average. </a:t>
            </a:r>
            <a:endParaRPr sz="2800" b="1" i="0" u="none" strike="noStrike" cap="none">
              <a:solidFill>
                <a:srgbClr val="012037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ctr" rtl="0">
              <a:lnSpc>
                <a:spcPct val="56250"/>
              </a:lnSpc>
              <a:spcBef>
                <a:spcPts val="0"/>
              </a:spcBef>
              <a:spcAft>
                <a:spcPts val="0"/>
              </a:spcAft>
              <a:buClr>
                <a:srgbClr val="012037"/>
              </a:buClr>
              <a:buSzPts val="2800"/>
              <a:buFont typeface="Roboto Condensed"/>
              <a:buNone/>
            </a:pPr>
            <a:endParaRPr sz="2800" b="1" i="0" u="none" strike="noStrike" cap="none">
              <a:solidFill>
                <a:srgbClr val="012037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ctr" rtl="0">
              <a:lnSpc>
                <a:spcPct val="56250"/>
              </a:lnSpc>
              <a:spcBef>
                <a:spcPts val="0"/>
              </a:spcBef>
              <a:spcAft>
                <a:spcPts val="0"/>
              </a:spcAft>
              <a:buClr>
                <a:srgbClr val="012037"/>
              </a:buClr>
              <a:buSzPts val="2800"/>
              <a:buFont typeface="Roboto Condensed"/>
              <a:buNone/>
            </a:pPr>
            <a:r>
              <a:rPr lang="en-US" sz="2800" b="1" i="0" u="none" strike="noStrike" cap="none">
                <a:solidFill>
                  <a:srgbClr val="01203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Statewide Contract Number: MS250263001 </a:t>
            </a:r>
            <a:endParaRPr sz="36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06" name="Google Shape;506;p17"/>
          <p:cNvSpPr/>
          <p:nvPr/>
        </p:nvSpPr>
        <p:spPr>
          <a:xfrm>
            <a:off x="961784" y="6553496"/>
            <a:ext cx="10265383" cy="117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A034C"/>
              </a:buClr>
              <a:buSzPts val="825"/>
              <a:buFont typeface="Montserrat"/>
              <a:buNone/>
            </a:pPr>
            <a:r>
              <a:rPr lang="en-US" sz="825" b="0" i="0" u="none" strike="noStrike" cap="none">
                <a:solidFill>
                  <a:srgbClr val="2A034C"/>
                </a:solidFill>
                <a:latin typeface="Montserrat"/>
                <a:ea typeface="Montserrat"/>
                <a:cs typeface="Montserrat"/>
                <a:sym typeface="Montserrat"/>
              </a:rPr>
              <a:t>©2025 Proprietary and Confidential. All Rights Reserved.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17"/>
          <p:cNvSpPr/>
          <p:nvPr/>
        </p:nvSpPr>
        <p:spPr>
          <a:xfrm>
            <a:off x="11865183" y="6520464"/>
            <a:ext cx="133317" cy="191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17"/>
          <p:cNvSpPr txBox="1">
            <a:spLocks noGrp="1"/>
          </p:cNvSpPr>
          <p:nvPr>
            <p:ph type="sldNum" idx="12"/>
          </p:nvPr>
        </p:nvSpPr>
        <p:spPr>
          <a:xfrm>
            <a:off x="11826240" y="6515100"/>
            <a:ext cx="8000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17"/>
          <p:cNvSpPr txBox="1"/>
          <p:nvPr/>
        </p:nvSpPr>
        <p:spPr>
          <a:xfrm>
            <a:off x="4703082" y="4885846"/>
            <a:ext cx="6724060" cy="259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** Compliance score - calculated assessing passes/warnings against all checks via industry leading compliance checker</a:t>
            </a:r>
            <a:endParaRPr sz="14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0" name="Google Shape;510;p17"/>
          <p:cNvSpPr/>
          <p:nvPr/>
        </p:nvSpPr>
        <p:spPr>
          <a:xfrm>
            <a:off x="4694651" y="2683197"/>
            <a:ext cx="1639749" cy="37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2037"/>
              </a:buClr>
              <a:buSzPts val="1017"/>
              <a:buFont typeface="Roboto Condensed"/>
              <a:buNone/>
            </a:pPr>
            <a:r>
              <a:rPr lang="en-US" sz="1017" b="1" i="0" u="none" strike="noStrike" cap="none">
                <a:solidFill>
                  <a:srgbClr val="01203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WCAG &amp; PDF/UA Compliance Score**</a:t>
            </a:r>
            <a:endParaRPr sz="1295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511" name="Google Shape;511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85704" cy="1704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17" descr="Accessibility on Demand Logo. Inside of the O is the universal accessibility icon. Next to the logo, it says, Accessibility &quot;On-Demand&quot; That's A Wonderful Thi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181" y="6050245"/>
            <a:ext cx="2510371" cy="74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17" descr="IMS Technology Group Logo with a navy blue chip icon that is meant to look like a piece of paper. The logo has white lines and is breaks into small teal squares as the icon moves up the logo. " title="IMS TG_Logo_Light Bkg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586550" y="6144275"/>
            <a:ext cx="1020725" cy="55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445C"/>
        </a:solidFill>
        <a:effectLst/>
      </p:bgPr>
    </p:bg>
    <p:spTree>
      <p:nvGrpSpPr>
        <p:cNvPr id="1" name="Shape 518">
          <a:extLst>
            <a:ext uri="{FF2B5EF4-FFF2-40B4-BE49-F238E27FC236}">
              <a16:creationId xmlns:a16="http://schemas.microsoft.com/office/drawing/2014/main" id="{2A72C7E4-CCC4-0A04-EBDB-1C3EA112A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9">
            <a:extLst>
              <a:ext uri="{FF2B5EF4-FFF2-40B4-BE49-F238E27FC236}">
                <a16:creationId xmlns:a16="http://schemas.microsoft.com/office/drawing/2014/main" id="{0949069B-7F66-C5A6-B86C-94DBFEDA304E}"/>
              </a:ext>
            </a:extLst>
          </p:cNvPr>
          <p:cNvSpPr/>
          <p:nvPr/>
        </p:nvSpPr>
        <p:spPr>
          <a:xfrm>
            <a:off x="3340866" y="775639"/>
            <a:ext cx="4735449" cy="564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112000"/>
              </a:lnSpc>
              <a:buClr>
                <a:srgbClr val="FFFFFF"/>
              </a:buClr>
              <a:buSzPts val="2250"/>
              <a:buFont typeface="Montserrat"/>
            </a:pPr>
            <a:r>
              <a:rPr lang="en-US" sz="5400" b="1" dirty="0">
                <a:solidFill>
                  <a:srgbClr val="FFFFFF"/>
                </a:solidFill>
                <a:latin typeface="Montserrat"/>
                <a:sym typeface="Montserrat"/>
              </a:rPr>
              <a:t>Thank You!</a:t>
            </a:r>
            <a:endParaRPr lang="en-US" sz="5400" b="1" i="0" u="none" strike="noStrike" cap="none" dirty="0">
              <a:solidFill>
                <a:srgbClr val="FFFFFF"/>
              </a:solidFill>
              <a:latin typeface="Montserrat"/>
              <a:ea typeface="Arial"/>
              <a:cs typeface="Arial"/>
            </a:endParaRPr>
          </a:p>
        </p:txBody>
      </p:sp>
      <p:sp>
        <p:nvSpPr>
          <p:cNvPr id="520" name="Google Shape;520;p19">
            <a:extLst>
              <a:ext uri="{FF2B5EF4-FFF2-40B4-BE49-F238E27FC236}">
                <a16:creationId xmlns:a16="http://schemas.microsoft.com/office/drawing/2014/main" id="{9A6C47FE-F22F-E68C-DA25-8024DAA1F7F9}"/>
              </a:ext>
            </a:extLst>
          </p:cNvPr>
          <p:cNvSpPr/>
          <p:nvPr/>
        </p:nvSpPr>
        <p:spPr>
          <a:xfrm>
            <a:off x="1064636" y="1987429"/>
            <a:ext cx="6298525" cy="3289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104995"/>
              </a:lnSpc>
            </a:pPr>
            <a:r>
              <a:rPr lang="en-US" sz="4000" b="1" dirty="0">
                <a:solidFill>
                  <a:srgbClr val="FFFFFF"/>
                </a:solidFill>
                <a:latin typeface="Montserrat"/>
                <a:sym typeface="Montserrat"/>
              </a:rPr>
              <a:t>Brock Fuemmeler</a:t>
            </a:r>
            <a:endParaRPr lang="en-US" dirty="0">
              <a:sym typeface="Montserrat"/>
            </a:endParaRPr>
          </a:p>
          <a:p>
            <a:pPr>
              <a:lnSpc>
                <a:spcPct val="104995"/>
              </a:lnSpc>
            </a:pPr>
            <a:r>
              <a:rPr lang="en-US" sz="2400" b="1" i="1" dirty="0">
                <a:solidFill>
                  <a:schemeClr val="bg1"/>
                </a:solidFill>
                <a:latin typeface="Montserrat"/>
              </a:rPr>
              <a:t>President</a:t>
            </a:r>
          </a:p>
          <a:p>
            <a:pPr>
              <a:lnSpc>
                <a:spcPct val="104995"/>
              </a:lnSpc>
            </a:pPr>
            <a:r>
              <a:rPr lang="en-US" sz="2400" b="1" dirty="0">
                <a:solidFill>
                  <a:schemeClr val="bg1"/>
                </a:solidFill>
                <a:latin typeface="Montserrat"/>
              </a:rPr>
              <a:t>IMS Technology Group</a:t>
            </a:r>
          </a:p>
          <a:p>
            <a:pPr>
              <a:lnSpc>
                <a:spcPct val="104995"/>
              </a:lnSpc>
            </a:pPr>
            <a:endParaRPr lang="en-US" sz="2400" b="1" dirty="0">
              <a:solidFill>
                <a:schemeClr val="bg1"/>
              </a:solidFill>
              <a:latin typeface="Montserrat"/>
              <a:sym typeface="Montserrat"/>
            </a:endParaRPr>
          </a:p>
          <a:p>
            <a:pPr>
              <a:lnSpc>
                <a:spcPct val="104995"/>
              </a:lnSpc>
            </a:pPr>
            <a:r>
              <a:rPr lang="en-US" sz="2400" b="1" dirty="0">
                <a:solidFill>
                  <a:schemeClr val="bg1"/>
                </a:solidFill>
                <a:latin typeface="Montserrat"/>
                <a:sym typeface="Montserrat"/>
              </a:rPr>
              <a:t>Email: </a:t>
            </a:r>
            <a:r>
              <a:rPr lang="en-US" sz="2400" dirty="0">
                <a:solidFill>
                  <a:schemeClr val="bg1"/>
                </a:solidFill>
                <a:latin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BrockF</a:t>
            </a:r>
            <a:r>
              <a:rPr lang="en-US" sz="2400" dirty="0">
                <a:solidFill>
                  <a:schemeClr val="bg1"/>
                </a:solidFill>
                <a:latin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@IMSSecure.com</a:t>
            </a:r>
            <a:endParaRPr lang="en-US" sz="2400" dirty="0">
              <a:solidFill>
                <a:schemeClr val="bg1"/>
              </a:solidFill>
              <a:latin typeface="Montserrat"/>
            </a:endParaRPr>
          </a:p>
          <a:p>
            <a:pPr>
              <a:lnSpc>
                <a:spcPct val="104995"/>
              </a:lnSpc>
            </a:pPr>
            <a:r>
              <a:rPr lang="en-US" sz="2400" b="1" dirty="0">
                <a:solidFill>
                  <a:schemeClr val="bg1"/>
                </a:solidFill>
                <a:latin typeface="Montserrat"/>
              </a:rPr>
              <a:t>Phone: </a:t>
            </a:r>
            <a:r>
              <a:rPr lang="en-US" sz="2400" dirty="0">
                <a:solidFill>
                  <a:schemeClr val="bg1"/>
                </a:solidFill>
                <a:latin typeface="Montserrat"/>
              </a:rPr>
              <a:t>(573) 298-4006</a:t>
            </a:r>
          </a:p>
          <a:p>
            <a:pPr>
              <a:lnSpc>
                <a:spcPct val="104995"/>
              </a:lnSpc>
            </a:pPr>
            <a:r>
              <a:rPr lang="en-US" sz="2400" b="1" dirty="0">
                <a:solidFill>
                  <a:schemeClr val="bg1"/>
                </a:solidFill>
                <a:latin typeface="Montserrat"/>
              </a:rPr>
              <a:t>IMSTechnologyGroup.com/AOD-MO</a:t>
            </a:r>
          </a:p>
          <a:p>
            <a:pPr>
              <a:lnSpc>
                <a:spcPct val="104995"/>
              </a:lnSpc>
            </a:pPr>
            <a:r>
              <a:rPr lang="en-US" sz="2400" b="1" dirty="0">
                <a:solidFill>
                  <a:schemeClr val="bg1"/>
                </a:solidFill>
                <a:latin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Schedule an </a:t>
            </a:r>
            <a:r>
              <a:rPr lang="en-US" sz="2400" b="1" dirty="0" err="1">
                <a:solidFill>
                  <a:schemeClr val="bg1"/>
                </a:solidFill>
                <a:latin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AoD</a:t>
            </a:r>
            <a:r>
              <a:rPr lang="en-US" sz="2400" b="1" dirty="0">
                <a:solidFill>
                  <a:schemeClr val="bg1"/>
                </a:solidFill>
                <a:latin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Demo for Your District</a:t>
            </a:r>
            <a:endParaRPr lang="en-US" sz="2400" b="1" dirty="0">
              <a:solidFill>
                <a:schemeClr val="bg1"/>
              </a:solidFill>
              <a:latin typeface="Montserrat"/>
            </a:endParaRPr>
          </a:p>
        </p:txBody>
      </p:sp>
      <p:pic>
        <p:nvPicPr>
          <p:cNvPr id="523" name="Google Shape;523;p19" descr="Accessibility on Demand Logo. Inside of the O is the universal accessibility icon. Next to the logo, it says, Accessibility &quot;On-Demand&quot; That's A Wonderful Thing">
            <a:extLst>
              <a:ext uri="{FF2B5EF4-FFF2-40B4-BE49-F238E27FC236}">
                <a16:creationId xmlns:a16="http://schemas.microsoft.com/office/drawing/2014/main" id="{B462A7F2-8AD4-5F5C-7EAA-62076F46920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181" y="6050245"/>
            <a:ext cx="2510371" cy="74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19" descr="IMS Technology Group Logo with a navy blue chip icon that is meant to look like a piece of paper. The logo has white lines and is breaks into small teal squares as the icon moves up the logo. " title="IMS TG_Logo_Light Bkg.png">
            <a:extLst>
              <a:ext uri="{FF2B5EF4-FFF2-40B4-BE49-F238E27FC236}">
                <a16:creationId xmlns:a16="http://schemas.microsoft.com/office/drawing/2014/main" id="{0AC0F8AB-EAE7-DD92-94FD-D1C33BD0BD6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86550" y="6144275"/>
            <a:ext cx="1020725" cy="554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56;p5">
            <a:extLst>
              <a:ext uri="{FF2B5EF4-FFF2-40B4-BE49-F238E27FC236}">
                <a16:creationId xmlns:a16="http://schemas.microsoft.com/office/drawing/2014/main" id="{20EC83A0-FE74-48E8-3533-7C1D6A86BBE7}"/>
              </a:ext>
            </a:extLst>
          </p:cNvPr>
          <p:cNvSpPr/>
          <p:nvPr/>
        </p:nvSpPr>
        <p:spPr>
          <a:xfrm>
            <a:off x="7366000" y="1885462"/>
            <a:ext cx="3933881" cy="3749669"/>
          </a:xfrm>
          <a:prstGeom prst="rect">
            <a:avLst/>
          </a:prstGeom>
          <a:solidFill>
            <a:srgbClr val="3CA2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 descr="A qr code with a calendar in the middle. ">
            <a:extLst>
              <a:ext uri="{FF2B5EF4-FFF2-40B4-BE49-F238E27FC236}">
                <a16:creationId xmlns:a16="http://schemas.microsoft.com/office/drawing/2014/main" id="{21194B2C-C453-FDF8-B48E-CA3112EEC7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7462" y="2168768"/>
            <a:ext cx="3204308" cy="318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424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3F5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"/>
          <p:cNvSpPr/>
          <p:nvPr/>
        </p:nvSpPr>
        <p:spPr>
          <a:xfrm>
            <a:off x="0" y="0"/>
            <a:ext cx="3809047" cy="6856285"/>
          </a:xfrm>
          <a:prstGeom prst="rect">
            <a:avLst/>
          </a:prstGeom>
          <a:solidFill>
            <a:srgbClr val="3644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476131" y="2225912"/>
            <a:ext cx="3075850" cy="23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25"/>
              <a:buFont typeface="Montserrat"/>
              <a:buNone/>
            </a:pPr>
            <a:r>
              <a:rPr lang="en-US" sz="5625" b="1" i="1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Did You Know?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961784" y="6553496"/>
            <a:ext cx="10265383" cy="117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A034C"/>
              </a:buClr>
              <a:buSzPts val="825"/>
              <a:buFont typeface="Montserrat"/>
              <a:buNone/>
            </a:pPr>
            <a:r>
              <a:rPr lang="en-US" sz="825" b="0" i="0" u="none" strike="noStrike" cap="none">
                <a:solidFill>
                  <a:srgbClr val="2A034C"/>
                </a:solidFill>
                <a:latin typeface="Montserrat"/>
                <a:ea typeface="Montserrat"/>
                <a:cs typeface="Montserrat"/>
                <a:sym typeface="Montserrat"/>
              </a:rPr>
              <a:t>©2025 Proprietary and Confidential. All Rights Reserved.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11865183" y="6520464"/>
            <a:ext cx="133317" cy="191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" name="Google Shape;32;p2"/>
          <p:cNvGrpSpPr/>
          <p:nvPr/>
        </p:nvGrpSpPr>
        <p:grpSpPr>
          <a:xfrm>
            <a:off x="4508210" y="592492"/>
            <a:ext cx="7220905" cy="2190300"/>
            <a:chOff x="4387785" y="576842"/>
            <a:chExt cx="7220905" cy="2190300"/>
          </a:xfrm>
        </p:grpSpPr>
        <p:sp>
          <p:nvSpPr>
            <p:cNvPr id="33" name="Google Shape;33;p2"/>
            <p:cNvSpPr/>
            <p:nvPr/>
          </p:nvSpPr>
          <p:spPr>
            <a:xfrm>
              <a:off x="4387785" y="576842"/>
              <a:ext cx="6980100" cy="2190300"/>
            </a:xfrm>
            <a:prstGeom prst="rect">
              <a:avLst/>
            </a:prstGeom>
            <a:solidFill>
              <a:srgbClr val="36445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768690" y="757772"/>
              <a:ext cx="5897400" cy="106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D91C1"/>
                </a:buClr>
                <a:buSzPts val="7500"/>
                <a:buFont typeface="Montserrat"/>
                <a:buNone/>
              </a:pPr>
              <a:r>
                <a:rPr lang="en-US" sz="7500" b="1" i="0" u="none" strike="noStrike" cap="none">
                  <a:solidFill>
                    <a:srgbClr val="1D91C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358 Million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768690" y="1862098"/>
              <a:ext cx="6840000" cy="56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Montserrat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Worldwide live with </a:t>
              </a:r>
              <a:r>
                <a:rPr lang="en-US" sz="1800" b="1" i="1" u="none" strike="noStrike" cap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moderate-to-severe </a:t>
              </a:r>
              <a:r>
                <a:rPr lang="en-US" sz="1800" b="1" i="0" u="none" strike="noStrike" cap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vision loss, every one a possible assistive-reader user</a:t>
              </a:r>
              <a:r>
                <a:rPr lang="en-US" sz="1500" b="1" i="0" u="none" strike="noStrike" cap="none" baseline="300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</a:t>
              </a:r>
              <a:r>
                <a:rPr lang="en-US" sz="1800" b="1" i="0" u="none" strike="noStrike" cap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. 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9948260" y="2388818"/>
              <a:ext cx="1268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75"/>
                <a:buFont typeface="Montserrat"/>
                <a:buNone/>
              </a:pPr>
              <a:r>
                <a:rPr lang="en-US" sz="975" b="1" i="1" u="none" strike="noStrike" cap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 (Statista, 2024)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" name="Google Shape;37;p2"/>
          <p:cNvSpPr txBox="1">
            <a:spLocks noGrp="1"/>
          </p:cNvSpPr>
          <p:nvPr>
            <p:ph type="sldNum" idx="12"/>
          </p:nvPr>
        </p:nvSpPr>
        <p:spPr>
          <a:xfrm>
            <a:off x="11826240" y="6515100"/>
            <a:ext cx="8000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" name="Google Shape;38;p2"/>
          <p:cNvGrpSpPr/>
          <p:nvPr/>
        </p:nvGrpSpPr>
        <p:grpSpPr>
          <a:xfrm>
            <a:off x="4508198" y="2943664"/>
            <a:ext cx="6980100" cy="2190300"/>
            <a:chOff x="-2021002" y="-62586"/>
            <a:chExt cx="6980100" cy="2190300"/>
          </a:xfrm>
        </p:grpSpPr>
        <p:sp>
          <p:nvSpPr>
            <p:cNvPr id="39" name="Google Shape;39;p2"/>
            <p:cNvSpPr/>
            <p:nvPr/>
          </p:nvSpPr>
          <p:spPr>
            <a:xfrm>
              <a:off x="-2021002" y="-62586"/>
              <a:ext cx="6980100" cy="2190300"/>
            </a:xfrm>
            <a:prstGeom prst="rect">
              <a:avLst/>
            </a:prstGeom>
            <a:solidFill>
              <a:srgbClr val="36445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1640097" y="118344"/>
              <a:ext cx="5897400" cy="106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D91C1"/>
                </a:buClr>
                <a:buSzPts val="7500"/>
                <a:buFont typeface="Montserrat"/>
                <a:buNone/>
              </a:pPr>
              <a:r>
                <a:rPr lang="en-US" sz="7500" b="1">
                  <a:solidFill>
                    <a:srgbClr val="1D91C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17.5</a:t>
              </a:r>
              <a:r>
                <a:rPr lang="en-US" sz="7500" b="1" i="0" u="none" strike="noStrike" cap="none">
                  <a:solidFill>
                    <a:srgbClr val="1D91C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Million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1640088" y="1222675"/>
              <a:ext cx="6468600" cy="56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Montserrat"/>
                <a:buNone/>
              </a:pPr>
              <a:r>
                <a:rPr lang="en-US" sz="1800" b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Children worldwide</a:t>
              </a:r>
              <a:r>
                <a:rPr lang="en-US" sz="1800" b="1" i="0" u="none" strike="noStrike" cap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live with </a:t>
              </a:r>
              <a:r>
                <a:rPr lang="en-US" sz="1800" b="1" i="1" u="none" strike="noStrike" cap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moderate-to-severe </a:t>
              </a:r>
              <a:r>
                <a:rPr lang="en-US" sz="1800" b="1" i="0" u="none" strike="noStrike" cap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vision loss</a:t>
              </a:r>
              <a:r>
                <a:rPr lang="en-US" sz="1500" b="1" baseline="300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</a:t>
              </a:r>
              <a:r>
                <a:rPr lang="en-US" sz="1800" b="1" i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every one a possible screen reader user.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39781" y="1851828"/>
              <a:ext cx="2088600" cy="19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75"/>
                <a:buFont typeface="Montserrat"/>
                <a:buNone/>
              </a:pPr>
              <a:r>
                <a:rPr lang="en-US" sz="975" b="1" i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</a:t>
              </a:r>
              <a:r>
                <a:rPr lang="en-US" sz="975" b="1" i="1" u="none" strike="noStrike" cap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(</a:t>
              </a:r>
              <a:r>
                <a:rPr lang="en-US" sz="975" b="1" i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Lancet Global Health</a:t>
              </a:r>
              <a:r>
                <a:rPr lang="en-US" sz="975" b="1" i="1" u="none" strike="noStrike" cap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202</a:t>
              </a:r>
              <a:r>
                <a:rPr lang="en-US" sz="975" b="1" i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</a:t>
              </a:r>
              <a:r>
                <a:rPr lang="en-US" sz="975" b="1" i="1" u="none" strike="noStrike" cap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)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" name="Google Shape;43;p2"/>
          <p:cNvSpPr/>
          <p:nvPr/>
        </p:nvSpPr>
        <p:spPr>
          <a:xfrm>
            <a:off x="4170250" y="5294838"/>
            <a:ext cx="7656000" cy="11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12037"/>
              </a:buClr>
              <a:buSzPts val="2250"/>
              <a:buFont typeface="Montserrat"/>
              <a:buNone/>
            </a:pPr>
            <a:r>
              <a:rPr lang="en-US" sz="2250" b="1">
                <a:solidFill>
                  <a:srgbClr val="1D91C1"/>
                </a:solidFill>
                <a:latin typeface="Montserrat"/>
                <a:ea typeface="Montserrat"/>
                <a:cs typeface="Montserrat"/>
                <a:sym typeface="Montserrat"/>
              </a:rPr>
              <a:t>With ~110 million children worldwide</a:t>
            </a:r>
            <a:r>
              <a:rPr lang="en-US" sz="2250">
                <a:solidFill>
                  <a:srgbClr val="012037"/>
                </a:solidFill>
                <a:latin typeface="Montserrat"/>
                <a:ea typeface="Montserrat"/>
                <a:cs typeface="Montserrat"/>
                <a:sym typeface="Montserrat"/>
              </a:rPr>
              <a:t> likely needing, or would significantly benefit from, assistive readers.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76181" cy="1456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86081" y="6050245"/>
            <a:ext cx="2510371" cy="74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2" title="IMS TG_Logo_Light Bkg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0988" y="6144275"/>
            <a:ext cx="1020725" cy="55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7f4dc06082_0_0"/>
          <p:cNvSpPr/>
          <p:nvPr/>
        </p:nvSpPr>
        <p:spPr>
          <a:xfrm>
            <a:off x="7749325" y="0"/>
            <a:ext cx="4446300" cy="6856200"/>
          </a:xfrm>
          <a:prstGeom prst="rect">
            <a:avLst/>
          </a:prstGeom>
          <a:solidFill>
            <a:srgbClr val="3644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g37f4dc06082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76181" cy="1456961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g37f4dc06082_0_0"/>
          <p:cNvSpPr/>
          <p:nvPr/>
        </p:nvSpPr>
        <p:spPr>
          <a:xfrm>
            <a:off x="476128" y="376150"/>
            <a:ext cx="7057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12037"/>
              </a:buClr>
              <a:buSzPts val="3750"/>
              <a:buFont typeface="Montserrat"/>
              <a:buNone/>
            </a:pPr>
            <a:r>
              <a:rPr lang="en-US" sz="3750" b="1">
                <a:solidFill>
                  <a:srgbClr val="012037"/>
                </a:solidFill>
                <a:latin typeface="Montserrat"/>
                <a:ea typeface="Montserrat"/>
                <a:cs typeface="Montserrat"/>
                <a:sym typeface="Montserrat"/>
              </a:rPr>
              <a:t>What is ADA Title II?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g37f4dc06082_0_0"/>
          <p:cNvSpPr/>
          <p:nvPr/>
        </p:nvSpPr>
        <p:spPr>
          <a:xfrm>
            <a:off x="476131" y="1045107"/>
            <a:ext cx="76845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A034C"/>
              </a:buClr>
              <a:buSzPts val="1875"/>
              <a:buFont typeface="Montserrat"/>
              <a:buNone/>
            </a:pPr>
            <a:r>
              <a:rPr lang="en-US" sz="1800" i="1">
                <a:solidFill>
                  <a:schemeClr val="dk1"/>
                </a:solidFill>
              </a:rPr>
              <a:t>And what does that mean for my district?</a:t>
            </a:r>
            <a:endParaRPr sz="18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g37f4dc06082_0_0"/>
          <p:cNvSpPr/>
          <p:nvPr/>
        </p:nvSpPr>
        <p:spPr>
          <a:xfrm>
            <a:off x="292178" y="1350546"/>
            <a:ext cx="7057200" cy="45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205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en-US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ADA Title II Final Rule is in effect for state/local governments, including Public K-12, Community Colleges, &amp; Public Universities</a:t>
            </a: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en-US" sz="1800" b="1" dirty="0">
                <a:solidFill>
                  <a:srgbClr val="F50A64"/>
                </a:solidFill>
                <a:latin typeface="Montserrat"/>
                <a:ea typeface="Montserrat"/>
                <a:cs typeface="Montserrat"/>
                <a:sym typeface="Montserrat"/>
              </a:rPr>
              <a:t>All “Web Content,” including websites, mobile apps, and documents, must be made accessible</a:t>
            </a:r>
            <a:r>
              <a:rPr lang="en-US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against the standards of the Web Content Accessibility Guidelines (WCAG) Level 2.1 AA and PDF/UA for PDF Documents</a:t>
            </a: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en-US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ADA Title II was put in place to ensure equal access to all public content regardless of ability</a:t>
            </a: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en-US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This is not just for websites, but for </a:t>
            </a:r>
            <a:r>
              <a:rPr lang="en-US" sz="1800" b="1" dirty="0">
                <a:solidFill>
                  <a:srgbClr val="F50A64"/>
                </a:solidFill>
                <a:latin typeface="Montserrat"/>
                <a:ea typeface="Montserrat"/>
                <a:cs typeface="Montserrat"/>
                <a:sym typeface="Montserrat"/>
              </a:rPr>
              <a:t>all public documents published or created by the district</a:t>
            </a:r>
            <a:r>
              <a:rPr lang="en-US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school, teacher, athletic director, or employee</a:t>
            </a:r>
            <a:endParaRPr sz="18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051"/>
              </a:spcBef>
              <a:spcAft>
                <a:spcPts val="1000"/>
              </a:spcAft>
              <a:buNone/>
            </a:pP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75" name="Google Shape;75;g37f4dc06082_0_0"/>
          <p:cNvSpPr/>
          <p:nvPr/>
        </p:nvSpPr>
        <p:spPr>
          <a:xfrm>
            <a:off x="961784" y="6553496"/>
            <a:ext cx="10265400" cy="1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A034C"/>
              </a:buClr>
              <a:buSzPts val="825"/>
              <a:buFont typeface="Montserrat"/>
              <a:buNone/>
            </a:pPr>
            <a:r>
              <a:rPr lang="en-US" sz="825" b="0" i="0" u="none" strike="noStrike" cap="none">
                <a:solidFill>
                  <a:srgbClr val="2A034C"/>
                </a:solidFill>
                <a:latin typeface="Montserrat"/>
                <a:ea typeface="Montserrat"/>
                <a:cs typeface="Montserrat"/>
                <a:sym typeface="Montserrat"/>
              </a:rPr>
              <a:t>©2025 Proprietary and Confidential. All Rights Reserved.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g37f4dc06082_0_0"/>
          <p:cNvSpPr/>
          <p:nvPr/>
        </p:nvSpPr>
        <p:spPr>
          <a:xfrm>
            <a:off x="11865183" y="6520464"/>
            <a:ext cx="133200" cy="1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g37f4dc06082_0_0"/>
          <p:cNvSpPr txBox="1">
            <a:spLocks noGrp="1"/>
          </p:cNvSpPr>
          <p:nvPr>
            <p:ph type="sldNum" idx="12"/>
          </p:nvPr>
        </p:nvSpPr>
        <p:spPr>
          <a:xfrm>
            <a:off x="11826240" y="6515100"/>
            <a:ext cx="8001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g37f4dc06082_0_0" descr="Screenshot of the Cover of the Americans with Disabilities Act Title II Regulations. The subheader reads: Nondiscrimination on the Basis of Disability in State and Local Government Services. Enforced and written by the Department of Justice on September 15, 2010. 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38975" y="494925"/>
            <a:ext cx="4066999" cy="527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g37f4dc06082_0_0" descr="IMS Technology Group Logo with a navy blue chip icon that is meant to look like a piece of paper. The logo has white lines and is breaks into small teal squares as the icon moves up the logo. " title="IMS TG_Logo_Light Bkg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86550" y="6144275"/>
            <a:ext cx="1020725" cy="55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g37f4dc06082_0_0" descr="Accessibility on Demand Logo. Inside of the O is the universal accessibility icon. Next to the logo, it says, Accessibility &quot;On-Demand&quot; That's A Wonderful Thi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181" y="6050245"/>
            <a:ext cx="2510371" cy="74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7f4dc06082_0_16"/>
          <p:cNvSpPr/>
          <p:nvPr/>
        </p:nvSpPr>
        <p:spPr>
          <a:xfrm>
            <a:off x="7749325" y="0"/>
            <a:ext cx="4446300" cy="6856200"/>
          </a:xfrm>
          <a:prstGeom prst="rect">
            <a:avLst/>
          </a:prstGeom>
          <a:solidFill>
            <a:srgbClr val="3644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g37f4dc06082_0_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76181" cy="1456961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g37f4dc06082_0_16"/>
          <p:cNvSpPr/>
          <p:nvPr/>
        </p:nvSpPr>
        <p:spPr>
          <a:xfrm>
            <a:off x="476127" y="376150"/>
            <a:ext cx="7273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12037"/>
              </a:buClr>
              <a:buSzPts val="3750"/>
              <a:buFont typeface="Montserrat"/>
              <a:buNone/>
            </a:pPr>
            <a:r>
              <a:rPr lang="en-US" sz="3750" b="1">
                <a:solidFill>
                  <a:srgbClr val="012037"/>
                </a:solidFill>
                <a:latin typeface="Montserrat"/>
                <a:ea typeface="Montserrat"/>
                <a:cs typeface="Montserrat"/>
                <a:sym typeface="Montserrat"/>
              </a:rPr>
              <a:t>When is the Deadline?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g37f4dc06082_0_16"/>
          <p:cNvSpPr/>
          <p:nvPr/>
        </p:nvSpPr>
        <p:spPr>
          <a:xfrm>
            <a:off x="476131" y="1045107"/>
            <a:ext cx="76845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A034C"/>
              </a:buClr>
              <a:buSzPts val="1875"/>
              <a:buFont typeface="Montserrat"/>
              <a:buNone/>
            </a:pPr>
            <a:r>
              <a:rPr lang="en-US" sz="1800" i="1">
                <a:solidFill>
                  <a:schemeClr val="dk1"/>
                </a:solidFill>
              </a:rPr>
              <a:t>And who is enforcing these mandates?</a:t>
            </a:r>
            <a:endParaRPr sz="18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g37f4dc06082_0_16"/>
          <p:cNvSpPr/>
          <p:nvPr/>
        </p:nvSpPr>
        <p:spPr>
          <a:xfrm>
            <a:off x="261410" y="1267635"/>
            <a:ext cx="7057200" cy="45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205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en-US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Compliance Deadlines are determined by the population of the city or county the school district resides in: </a:t>
            </a: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○"/>
            </a:pPr>
            <a:r>
              <a:rPr lang="en-US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0 - 49,999 persons: </a:t>
            </a:r>
            <a:r>
              <a:rPr lang="en-US" sz="1800" b="1" dirty="0">
                <a:solidFill>
                  <a:srgbClr val="F50A64"/>
                </a:solidFill>
                <a:latin typeface="Montserrat"/>
                <a:ea typeface="Montserrat"/>
                <a:cs typeface="Montserrat"/>
                <a:sym typeface="Montserrat"/>
              </a:rPr>
              <a:t>April 26, 2027</a:t>
            </a:r>
            <a:endParaRPr sz="1800" b="1" dirty="0">
              <a:solidFill>
                <a:srgbClr val="F50A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○"/>
            </a:pPr>
            <a:r>
              <a:rPr lang="en-US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50,000 or more persons: </a:t>
            </a:r>
            <a:r>
              <a:rPr lang="en-US" sz="1800" b="1" dirty="0">
                <a:solidFill>
                  <a:srgbClr val="F50A64"/>
                </a:solidFill>
                <a:latin typeface="Montserrat"/>
                <a:ea typeface="Montserrat"/>
                <a:cs typeface="Montserrat"/>
                <a:sym typeface="Montserrat"/>
              </a:rPr>
              <a:t>April 24, 2026</a:t>
            </a:r>
            <a:endParaRPr sz="1800" b="1" dirty="0">
              <a:solidFill>
                <a:srgbClr val="F50A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en-US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ADA Title II for the education sector is enforced by the </a:t>
            </a:r>
            <a:r>
              <a:rPr lang="en-US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Department of Education - Office for Civil Rights (OCR) </a:t>
            </a:r>
            <a:r>
              <a:rPr lang="en-US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and the </a:t>
            </a:r>
            <a:r>
              <a:rPr lang="en-US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Department of Justice (DOJ)</a:t>
            </a:r>
            <a:endParaRPr sz="1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en-US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There are two major repercussions for non-compliance: </a:t>
            </a: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42900"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  <a:buSzPts val="1800"/>
              <a:buFont typeface="Montserrat"/>
              <a:buChar char="○"/>
            </a:pPr>
            <a:r>
              <a:rPr lang="en-US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Private lawsuits averaging </a:t>
            </a:r>
            <a:r>
              <a:rPr lang="en-US" sz="1800" b="1" dirty="0">
                <a:solidFill>
                  <a:srgbClr val="F50A64"/>
                </a:solidFill>
                <a:latin typeface="Montserrat"/>
                <a:ea typeface="Montserrat"/>
                <a:cs typeface="Montserrat"/>
                <a:sym typeface="Montserrat"/>
              </a:rPr>
              <a:t>between $100,000 - $150,000 per instance</a:t>
            </a:r>
            <a:endParaRPr sz="1800" b="1" dirty="0">
              <a:solidFill>
                <a:srgbClr val="F50A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Montserrat"/>
              <a:buChar char="○"/>
            </a:pPr>
            <a:r>
              <a:rPr lang="en-US" sz="1800" b="1" dirty="0">
                <a:solidFill>
                  <a:srgbClr val="F50A64"/>
                </a:solidFill>
                <a:latin typeface="Montserrat"/>
                <a:ea typeface="Montserrat"/>
                <a:cs typeface="Montserrat"/>
                <a:sym typeface="Montserrat"/>
              </a:rPr>
              <a:t>Withheld State &amp; Federal Funding</a:t>
            </a:r>
            <a:r>
              <a:rPr lang="en-US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until full compliance is reached</a:t>
            </a: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g37f4dc06082_0_16"/>
          <p:cNvSpPr/>
          <p:nvPr/>
        </p:nvSpPr>
        <p:spPr>
          <a:xfrm>
            <a:off x="961784" y="6553496"/>
            <a:ext cx="10265400" cy="1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A034C"/>
              </a:buClr>
              <a:buSzPts val="825"/>
              <a:buFont typeface="Montserrat"/>
              <a:buNone/>
            </a:pPr>
            <a:r>
              <a:rPr lang="en-US" sz="825" b="0" i="0" u="none" strike="noStrike" cap="none">
                <a:solidFill>
                  <a:srgbClr val="2A034C"/>
                </a:solidFill>
                <a:latin typeface="Montserrat"/>
                <a:ea typeface="Montserrat"/>
                <a:cs typeface="Montserrat"/>
                <a:sym typeface="Montserrat"/>
              </a:rPr>
              <a:t>©2025 Proprietary and Confidential. All Rights Reserved.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g37f4dc06082_0_16"/>
          <p:cNvSpPr/>
          <p:nvPr/>
        </p:nvSpPr>
        <p:spPr>
          <a:xfrm>
            <a:off x="11865183" y="6520464"/>
            <a:ext cx="133200" cy="1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g37f4dc06082_0_16"/>
          <p:cNvSpPr txBox="1">
            <a:spLocks noGrp="1"/>
          </p:cNvSpPr>
          <p:nvPr>
            <p:ph type="sldNum" idx="12"/>
          </p:nvPr>
        </p:nvSpPr>
        <p:spPr>
          <a:xfrm>
            <a:off x="11826240" y="6515100"/>
            <a:ext cx="8001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g37f4dc06082_0_16" descr="United States Department of Education Circle Logo with a Large Green Tree in the middle and a bright yellow sun shining in the background" title="Seal_of_the_United_States_Department_of_Education.sv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40350" y="376150"/>
            <a:ext cx="2673999" cy="267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g37f4dc06082_0_16" descr="United States Department of Justice Circle Logo with a Large Bald Eagle holding arrows and green brush in its talons" title="Seal_of_the_United_States_Department_of_Justice.svg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40362" y="3307577"/>
            <a:ext cx="2673976" cy="2673997"/>
          </a:xfrm>
          <a:prstGeom prst="rect">
            <a:avLst/>
          </a:prstGeom>
          <a:solidFill>
            <a:srgbClr val="36445C"/>
          </a:solidFill>
          <a:ln>
            <a:noFill/>
          </a:ln>
        </p:spPr>
      </p:pic>
      <p:pic>
        <p:nvPicPr>
          <p:cNvPr id="96" name="Google Shape;96;g37f4dc06082_0_16" descr="IMS Technology Group Logo with a navy blue chip icon that is meant to look like a piece of paper. The logo has white lines and is breaks into small teal squares as the icon moves up the logo. " title="IMS TG_Logo_Light Bkg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86550" y="6144275"/>
            <a:ext cx="1020725" cy="55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g37f4dc06082_0_16" descr="Accessibility on Demand Logo. Inside of the O is the universal accessibility icon. Next to the logo, it says, Accessibility &quot;On-Demand&quot; That's A Wonderful Thi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181" y="6050245"/>
            <a:ext cx="2510371" cy="74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7f90e7f57f_0_0"/>
          <p:cNvSpPr/>
          <p:nvPr/>
        </p:nvSpPr>
        <p:spPr>
          <a:xfrm>
            <a:off x="5199700" y="356850"/>
            <a:ext cx="6904500" cy="9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12037"/>
              </a:buClr>
              <a:buSzPts val="3375"/>
              <a:buFont typeface="Montserrat"/>
              <a:buNone/>
            </a:pPr>
            <a:r>
              <a:rPr lang="en-US" sz="3275" b="1">
                <a:solidFill>
                  <a:srgbClr val="012037"/>
                </a:solidFill>
                <a:latin typeface="Montserrat"/>
                <a:ea typeface="Montserrat"/>
                <a:cs typeface="Montserrat"/>
                <a:sym typeface="Montserrat"/>
              </a:rPr>
              <a:t>What Needs to be Accessible?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g37f90e7f57f_0_0"/>
          <p:cNvSpPr/>
          <p:nvPr/>
        </p:nvSpPr>
        <p:spPr>
          <a:xfrm>
            <a:off x="5199700" y="999051"/>
            <a:ext cx="6434700" cy="13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75"/>
              <a:buFont typeface="Montserrat"/>
              <a:buNone/>
            </a:pPr>
            <a:r>
              <a:rPr lang="en-US" sz="19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Any document a </a:t>
            </a:r>
            <a:r>
              <a:rPr lang="en-US" sz="1900" b="1" dirty="0">
                <a:solidFill>
                  <a:srgbClr val="F50A64"/>
                </a:solidFill>
                <a:latin typeface="Montserrat"/>
                <a:ea typeface="Montserrat"/>
                <a:cs typeface="Montserrat"/>
                <a:sym typeface="Montserrat"/>
              </a:rPr>
              <a:t>student, parent, guardian, staff member, or community member</a:t>
            </a:r>
            <a:r>
              <a:rPr lang="en-US" sz="19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must access to participate in or benefit from educational programs, services, or activities must be accessible.</a:t>
            </a:r>
            <a:endParaRPr sz="19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g37f90e7f57f_0_0"/>
          <p:cNvSpPr/>
          <p:nvPr/>
        </p:nvSpPr>
        <p:spPr>
          <a:xfrm>
            <a:off x="0" y="0"/>
            <a:ext cx="4954200" cy="6856200"/>
          </a:xfrm>
          <a:prstGeom prst="rect">
            <a:avLst/>
          </a:prstGeom>
          <a:solidFill>
            <a:srgbClr val="F1F3F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37f90e7f57f_0_0"/>
          <p:cNvSpPr/>
          <p:nvPr/>
        </p:nvSpPr>
        <p:spPr>
          <a:xfrm>
            <a:off x="5276050" y="3214935"/>
            <a:ext cx="6282000" cy="2929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42900" marR="0" lvl="0" indent="-2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2037"/>
              </a:buClr>
              <a:buSzPts val="1912"/>
              <a:buFont typeface="Montserrat"/>
              <a:buChar char="•"/>
            </a:pPr>
            <a:r>
              <a:rPr lang="en-US" sz="1912" b="1" dirty="0">
                <a:solidFill>
                  <a:srgbClr val="012037"/>
                </a:solidFill>
                <a:latin typeface="Montserrat"/>
                <a:ea typeface="Montserrat"/>
                <a:cs typeface="Montserrat"/>
                <a:sym typeface="Montserrat"/>
              </a:rPr>
              <a:t>Including:</a:t>
            </a:r>
            <a:endParaRPr sz="1912" b="1" dirty="0">
              <a:solidFill>
                <a:srgbClr val="01203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○"/>
            </a:pPr>
            <a:r>
              <a:rPr lang="en-US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All PDF online, distributed via email, or required for compliance, enrollment, instruction, or participation.</a:t>
            </a: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○"/>
            </a:pPr>
            <a:r>
              <a:rPr lang="en-US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Newsletters, Flyers, District or School Communication</a:t>
            </a: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○"/>
            </a:pPr>
            <a:r>
              <a:rPr lang="en-US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Forms, Policies, Board Minutes, Lesson Plans</a:t>
            </a:r>
          </a:p>
          <a:p>
            <a:pPr marL="914400" lvl="1" indent="-342900">
              <a:lnSpc>
                <a:spcPct val="115000"/>
              </a:lnSpc>
              <a:buClr>
                <a:schemeClr val="dk1"/>
              </a:buClr>
              <a:buSzPts val="1800"/>
              <a:buFont typeface="Montserrat"/>
              <a:buChar char="○"/>
            </a:pPr>
            <a:r>
              <a:rPr lang="en-US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Syllabuses &amp; Course Material</a:t>
            </a: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○"/>
            </a:pPr>
            <a:r>
              <a:rPr lang="en-US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Homework Assignments</a:t>
            </a: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371600" marR="0" lvl="0" indent="0" algn="l" rtl="0">
              <a:lnSpc>
                <a:spcPct val="112005"/>
              </a:lnSpc>
              <a:spcBef>
                <a:spcPts val="554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37f90e7f57f_0_0"/>
          <p:cNvSpPr/>
          <p:nvPr/>
        </p:nvSpPr>
        <p:spPr>
          <a:xfrm>
            <a:off x="961784" y="6553496"/>
            <a:ext cx="10265400" cy="1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A034C"/>
              </a:buClr>
              <a:buSzPts val="825"/>
              <a:buFont typeface="Montserrat"/>
              <a:buNone/>
            </a:pPr>
            <a:r>
              <a:rPr lang="en-US" sz="825" b="0" i="0" u="none" strike="noStrike" cap="none">
                <a:solidFill>
                  <a:srgbClr val="2A034C"/>
                </a:solidFill>
                <a:latin typeface="Montserrat"/>
                <a:ea typeface="Montserrat"/>
                <a:cs typeface="Montserrat"/>
                <a:sym typeface="Montserrat"/>
              </a:rPr>
              <a:t>©2025 Proprietary and Confidential. All Rights Reserved.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g37f90e7f57f_0_0"/>
          <p:cNvSpPr/>
          <p:nvPr/>
        </p:nvSpPr>
        <p:spPr>
          <a:xfrm>
            <a:off x="11865183" y="6520464"/>
            <a:ext cx="133200" cy="1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g37f90e7f57f_0_0"/>
          <p:cNvSpPr txBox="1">
            <a:spLocks noGrp="1"/>
          </p:cNvSpPr>
          <p:nvPr>
            <p:ph type="sldNum" idx="12"/>
          </p:nvPr>
        </p:nvSpPr>
        <p:spPr>
          <a:xfrm>
            <a:off x="11826240" y="6515100"/>
            <a:ext cx="8001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g37f90e7f57f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81" y="6050245"/>
            <a:ext cx="2510371" cy="74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g37f90e7f57f_0_0" title="IMS TG_Logo_Light Bk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86550" y="6144275"/>
            <a:ext cx="1020725" cy="55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g37f90e7f57f_0_0" descr="Photograph of an old brick high school building with two large bright yellow trees in the fall with blue skies in the background. " title="vecteezy_brick-building-with-autumn-leaves_70427442.jpg"/>
          <p:cNvPicPr preferRelativeResize="0"/>
          <p:nvPr/>
        </p:nvPicPr>
        <p:blipFill rotWithShape="1">
          <a:blip r:embed="rId5">
            <a:alphaModFix/>
          </a:blip>
          <a:srcRect l="20291" r="39820"/>
          <a:stretch/>
        </p:blipFill>
        <p:spPr>
          <a:xfrm>
            <a:off x="0" y="0"/>
            <a:ext cx="4954199" cy="6896751"/>
          </a:xfrm>
          <a:prstGeom prst="rect">
            <a:avLst/>
          </a:prstGeom>
          <a:solidFill>
            <a:srgbClr val="F1F3F5"/>
          </a:solidFill>
          <a:ln>
            <a:noFill/>
          </a:ln>
        </p:spPr>
      </p:pic>
      <p:pic>
        <p:nvPicPr>
          <p:cNvPr id="113" name="Google Shape;113;g37f90e7f57f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115800" y="0"/>
            <a:ext cx="76181" cy="1456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37f90e7f57f_0_0" descr="Accessibility on Demand Logo. Inside of the O is the universal accessibility icon. Next to the logo, it says, Accessibility &quot;On-Demand&quot; That's A Wonderful Thing&#10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6081" y="6050245"/>
            <a:ext cx="2510371" cy="74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37f90e7f57f_0_0" descr="IMS Technology Group Logo with a navy blue chip icon that is meant to look like a piece of paper. The logo has white lines and is breaks into small teal squares as the icon moves up the logo. " title="IMS TG_Logo_Light Bk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0988" y="6144275"/>
            <a:ext cx="1020725" cy="55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g37f90e7f57f_0_0"/>
          <p:cNvSpPr/>
          <p:nvPr/>
        </p:nvSpPr>
        <p:spPr>
          <a:xfrm>
            <a:off x="5276050" y="2460338"/>
            <a:ext cx="6434700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75"/>
              <a:buFont typeface="Montserrat"/>
              <a:buNone/>
            </a:pPr>
            <a:r>
              <a:rPr lang="en-US" sz="1900" b="1" i="1" dirty="0">
                <a:solidFill>
                  <a:srgbClr val="F50A64"/>
                </a:solidFill>
                <a:latin typeface="Montserrat"/>
                <a:ea typeface="Montserrat"/>
                <a:cs typeface="Montserrat"/>
                <a:sym typeface="Montserrat"/>
              </a:rPr>
              <a:t>Note: </a:t>
            </a:r>
            <a:r>
              <a:rPr lang="en-US" sz="1900" b="1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Just because your website is ADA Accessible, doesn’t mean your documents are!</a:t>
            </a:r>
            <a:endParaRPr sz="1900" i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8a7edbaa2e_0_15"/>
          <p:cNvSpPr/>
          <p:nvPr/>
        </p:nvSpPr>
        <p:spPr>
          <a:xfrm>
            <a:off x="4220913" y="248625"/>
            <a:ext cx="7605300" cy="9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12037"/>
              </a:buClr>
              <a:buSzPts val="3375"/>
              <a:buFont typeface="Montserrat"/>
              <a:buNone/>
            </a:pPr>
            <a:r>
              <a:rPr lang="en-US" sz="3275" b="1">
                <a:solidFill>
                  <a:srgbClr val="012037"/>
                </a:solidFill>
                <a:latin typeface="Montserrat"/>
                <a:ea typeface="Montserrat"/>
                <a:cs typeface="Montserrat"/>
                <a:sym typeface="Montserrat"/>
              </a:rPr>
              <a:t>What is “Archived Web Content?”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38a7edbaa2e_0_15"/>
          <p:cNvSpPr/>
          <p:nvPr/>
        </p:nvSpPr>
        <p:spPr>
          <a:xfrm>
            <a:off x="4220925" y="923750"/>
            <a:ext cx="7400700" cy="4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75"/>
              <a:buFont typeface="Montserrat"/>
              <a:buNone/>
            </a:pPr>
            <a:r>
              <a:rPr lang="en-US" sz="19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According to ADA Title II, </a:t>
            </a:r>
            <a:r>
              <a:rPr lang="en-US" sz="1900" b="1" dirty="0">
                <a:solidFill>
                  <a:srgbClr val="F50A64"/>
                </a:solidFill>
                <a:latin typeface="Montserrat"/>
                <a:ea typeface="Montserrat"/>
                <a:cs typeface="Montserrat"/>
                <a:sym typeface="Montserrat"/>
              </a:rPr>
              <a:t>Archived Web Content</a:t>
            </a:r>
            <a:r>
              <a:rPr lang="en-US" sz="19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means: </a:t>
            </a:r>
            <a:endParaRPr sz="190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g38a7edbaa2e_0_15"/>
          <p:cNvSpPr/>
          <p:nvPr/>
        </p:nvSpPr>
        <p:spPr>
          <a:xfrm>
            <a:off x="0" y="0"/>
            <a:ext cx="3964200" cy="6856200"/>
          </a:xfrm>
          <a:prstGeom prst="rect">
            <a:avLst/>
          </a:prstGeom>
          <a:solidFill>
            <a:srgbClr val="F1F3F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38a7edbaa2e_0_15"/>
          <p:cNvSpPr/>
          <p:nvPr/>
        </p:nvSpPr>
        <p:spPr>
          <a:xfrm>
            <a:off x="4217800" y="1456950"/>
            <a:ext cx="7644300" cy="48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5001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12037"/>
              </a:buClr>
              <a:buSzPts val="1912"/>
              <a:buFont typeface="Montserrat"/>
              <a:buAutoNum type="arabicPeriod"/>
            </a:pPr>
            <a:r>
              <a:rPr lang="en-US" sz="1912" dirty="0">
                <a:solidFill>
                  <a:srgbClr val="012037"/>
                </a:solidFill>
                <a:latin typeface="Montserrat"/>
                <a:ea typeface="Montserrat"/>
                <a:cs typeface="Montserrat"/>
                <a:sym typeface="Montserrat"/>
              </a:rPr>
              <a:t>The content “</a:t>
            </a:r>
            <a:r>
              <a:rPr lang="en-US" sz="1912" b="1" dirty="0">
                <a:solidFill>
                  <a:srgbClr val="012037"/>
                </a:solidFill>
                <a:latin typeface="Montserrat"/>
                <a:ea typeface="Montserrat"/>
                <a:cs typeface="Montserrat"/>
                <a:sym typeface="Montserrat"/>
              </a:rPr>
              <a:t>was created before the date the public entity is required to comply</a:t>
            </a:r>
            <a:r>
              <a:rPr lang="en-US" sz="1912" dirty="0">
                <a:solidFill>
                  <a:srgbClr val="012037"/>
                </a:solidFill>
                <a:latin typeface="Montserrat"/>
                <a:ea typeface="Montserrat"/>
                <a:cs typeface="Montserrat"/>
                <a:sym typeface="Montserrat"/>
              </a:rPr>
              <a:t> with (ADA Title II)”</a:t>
            </a:r>
            <a:endParaRPr sz="1912" dirty="0">
              <a:solidFill>
                <a:srgbClr val="01203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5001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12037"/>
              </a:buClr>
              <a:buSzPts val="1912"/>
              <a:buFont typeface="Montserrat"/>
              <a:buAutoNum type="arabicPeriod"/>
            </a:pPr>
            <a:r>
              <a:rPr lang="en-US" sz="1912" dirty="0">
                <a:solidFill>
                  <a:srgbClr val="012037"/>
                </a:solidFill>
                <a:latin typeface="Montserrat"/>
                <a:ea typeface="Montserrat"/>
                <a:cs typeface="Montserrat"/>
                <a:sym typeface="Montserrat"/>
              </a:rPr>
              <a:t>“Is retained exclusively for </a:t>
            </a:r>
            <a:r>
              <a:rPr lang="en-US" sz="1912" b="1" dirty="0">
                <a:solidFill>
                  <a:srgbClr val="012037"/>
                </a:solidFill>
                <a:latin typeface="Montserrat"/>
                <a:ea typeface="Montserrat"/>
                <a:cs typeface="Montserrat"/>
                <a:sym typeface="Montserrat"/>
              </a:rPr>
              <a:t>reference, research, or recordkeeping;</a:t>
            </a:r>
            <a:r>
              <a:rPr lang="en-US" sz="1912" dirty="0">
                <a:solidFill>
                  <a:srgbClr val="012037"/>
                </a:solidFill>
                <a:latin typeface="Montserrat"/>
                <a:ea typeface="Montserrat"/>
                <a:cs typeface="Montserrat"/>
                <a:sym typeface="Montserrat"/>
              </a:rPr>
              <a:t>”</a:t>
            </a:r>
            <a:endParaRPr sz="1912" dirty="0">
              <a:solidFill>
                <a:srgbClr val="01203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5001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12037"/>
              </a:buClr>
              <a:buSzPts val="1912"/>
              <a:buFont typeface="Montserrat"/>
              <a:buAutoNum type="arabicPeriod"/>
            </a:pPr>
            <a:r>
              <a:rPr lang="en-US" sz="1912" dirty="0">
                <a:solidFill>
                  <a:srgbClr val="012037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r>
              <a:rPr lang="en-US" sz="1912" b="1" dirty="0">
                <a:solidFill>
                  <a:srgbClr val="012037"/>
                </a:solidFill>
                <a:latin typeface="Montserrat"/>
                <a:ea typeface="Montserrat"/>
                <a:cs typeface="Montserrat"/>
                <a:sym typeface="Montserrat"/>
              </a:rPr>
              <a:t>Is not altered or updated</a:t>
            </a:r>
            <a:r>
              <a:rPr lang="en-US" sz="1912" dirty="0">
                <a:solidFill>
                  <a:srgbClr val="012037"/>
                </a:solidFill>
                <a:latin typeface="Montserrat"/>
                <a:ea typeface="Montserrat"/>
                <a:cs typeface="Montserrat"/>
                <a:sym typeface="Montserrat"/>
              </a:rPr>
              <a:t> after the date of archiving; and”</a:t>
            </a:r>
            <a:endParaRPr sz="1912" dirty="0">
              <a:solidFill>
                <a:srgbClr val="01203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5001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12037"/>
              </a:buClr>
              <a:buSzPts val="1912"/>
              <a:buFont typeface="Montserrat"/>
              <a:buAutoNum type="arabicPeriod"/>
            </a:pPr>
            <a:r>
              <a:rPr lang="en-US" sz="1912" dirty="0">
                <a:solidFill>
                  <a:srgbClr val="012037"/>
                </a:solidFill>
                <a:latin typeface="Montserrat"/>
                <a:ea typeface="Montserrat"/>
                <a:cs typeface="Montserrat"/>
                <a:sym typeface="Montserrat"/>
              </a:rPr>
              <a:t>Is organized and stored in a </a:t>
            </a:r>
            <a:r>
              <a:rPr lang="en-US" sz="1912" b="1" dirty="0">
                <a:solidFill>
                  <a:srgbClr val="012037"/>
                </a:solidFill>
                <a:latin typeface="Montserrat"/>
                <a:ea typeface="Montserrat"/>
                <a:cs typeface="Montserrat"/>
                <a:sym typeface="Montserrat"/>
              </a:rPr>
              <a:t>dedicated area or areas clearly identified as being archived</a:t>
            </a:r>
            <a:r>
              <a:rPr lang="en-US" sz="1912" dirty="0">
                <a:solidFill>
                  <a:srgbClr val="012037"/>
                </a:solidFill>
                <a:latin typeface="Montserrat"/>
                <a:ea typeface="Montserrat"/>
                <a:cs typeface="Montserrat"/>
                <a:sym typeface="Montserrat"/>
              </a:rPr>
              <a:t>.” </a:t>
            </a:r>
            <a:endParaRPr sz="1912" dirty="0">
              <a:solidFill>
                <a:srgbClr val="01203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12" dirty="0">
                <a:solidFill>
                  <a:srgbClr val="012037"/>
                </a:solidFill>
                <a:latin typeface="Montserrat"/>
                <a:ea typeface="Montserrat"/>
                <a:cs typeface="Montserrat"/>
                <a:sym typeface="Montserrat"/>
              </a:rPr>
              <a:t>The piece of content </a:t>
            </a:r>
            <a:r>
              <a:rPr lang="en-US" sz="1912" b="1" u="sng" dirty="0">
                <a:solidFill>
                  <a:srgbClr val="F50A64"/>
                </a:solidFill>
                <a:latin typeface="Montserrat"/>
                <a:ea typeface="Montserrat"/>
                <a:cs typeface="Montserrat"/>
                <a:sym typeface="Montserrat"/>
              </a:rPr>
              <a:t>must meet all four requirements</a:t>
            </a:r>
            <a:r>
              <a:rPr lang="en-US" sz="1912" dirty="0">
                <a:solidFill>
                  <a:srgbClr val="012037"/>
                </a:solidFill>
                <a:latin typeface="Montserrat"/>
                <a:ea typeface="Montserrat"/>
                <a:cs typeface="Montserrat"/>
                <a:sym typeface="Montserrat"/>
              </a:rPr>
              <a:t> to be considered “archived.”</a:t>
            </a:r>
            <a:endParaRPr sz="1912" dirty="0">
              <a:solidFill>
                <a:srgbClr val="01203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12" dirty="0">
              <a:solidFill>
                <a:srgbClr val="01203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12" u="sng" dirty="0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Section 35.104 Definitions under ADA Title II Regulations</a:t>
            </a:r>
            <a:endParaRPr sz="1912" dirty="0">
              <a:solidFill>
                <a:srgbClr val="01203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12" b="1" dirty="0">
              <a:solidFill>
                <a:srgbClr val="01203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12" b="1" dirty="0">
              <a:solidFill>
                <a:srgbClr val="01203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g38a7edbaa2e_0_15"/>
          <p:cNvSpPr/>
          <p:nvPr/>
        </p:nvSpPr>
        <p:spPr>
          <a:xfrm>
            <a:off x="961784" y="6553496"/>
            <a:ext cx="10265400" cy="1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A034C"/>
              </a:buClr>
              <a:buSzPts val="825"/>
              <a:buFont typeface="Montserrat"/>
              <a:buNone/>
            </a:pPr>
            <a:r>
              <a:rPr lang="en-US" sz="825" b="0" i="0" u="none" strike="noStrike" cap="none">
                <a:solidFill>
                  <a:srgbClr val="2A034C"/>
                </a:solidFill>
                <a:latin typeface="Montserrat"/>
                <a:ea typeface="Montserrat"/>
                <a:cs typeface="Montserrat"/>
                <a:sym typeface="Montserrat"/>
              </a:rPr>
              <a:t>©2025 Proprietary and Confidential. All Rights Reserved.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g38a7edbaa2e_0_15"/>
          <p:cNvSpPr/>
          <p:nvPr/>
        </p:nvSpPr>
        <p:spPr>
          <a:xfrm>
            <a:off x="11865183" y="6520464"/>
            <a:ext cx="133200" cy="1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g38a7edbaa2e_0_15"/>
          <p:cNvSpPr txBox="1">
            <a:spLocks noGrp="1"/>
          </p:cNvSpPr>
          <p:nvPr>
            <p:ph type="sldNum" idx="12"/>
          </p:nvPr>
        </p:nvSpPr>
        <p:spPr>
          <a:xfrm>
            <a:off x="11826240" y="6515100"/>
            <a:ext cx="8001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g38a7edbaa2e_0_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181" y="6050245"/>
            <a:ext cx="2510371" cy="74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38a7edbaa2e_0_15" title="IMS TG_Logo_Light Bkg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86550" y="6144275"/>
            <a:ext cx="1020725" cy="55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38a7edbaa2e_0_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115800" y="0"/>
            <a:ext cx="76181" cy="1456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38a7edbaa2e_0_15" descr="a blurry image of four blue conference room chairs sitting up to a wooden, long conference room table. " title="vecteezy_a-conference-table-is-shown-in-a-room-with-chairs_66357818.jpeg"/>
          <p:cNvPicPr preferRelativeResize="0"/>
          <p:nvPr/>
        </p:nvPicPr>
        <p:blipFill rotWithShape="1">
          <a:blip r:embed="rId7">
            <a:alphaModFix/>
          </a:blip>
          <a:srcRect t="1603" r="58801" b="1224"/>
          <a:stretch/>
        </p:blipFill>
        <p:spPr>
          <a:xfrm>
            <a:off x="0" y="1800"/>
            <a:ext cx="3964073" cy="68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38a7edbaa2e_0_15" descr="Accessibility on Demand Logo. Inside of the O is the universal accessibility icon. Next to the logo, it says, Accessibility &quot;On-Demand&quot; That's A Wonderful Thing&#10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86081" y="6050245"/>
            <a:ext cx="2510371" cy="74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38a7edbaa2e_0_15" descr="IMS Technology Group Logo with a navy blue chip icon that is meant to look like a piece of paper. The logo has white lines and is breaks into small teal squares as the icon moves up the logo. " title="IMS TG_Logo_Light Bkg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0988" y="6144275"/>
            <a:ext cx="1020725" cy="55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3F5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"/>
          <p:cNvSpPr/>
          <p:nvPr/>
        </p:nvSpPr>
        <p:spPr>
          <a:xfrm>
            <a:off x="0" y="0"/>
            <a:ext cx="4647034" cy="6856285"/>
          </a:xfrm>
          <a:prstGeom prst="rect">
            <a:avLst/>
          </a:prstGeom>
          <a:solidFill>
            <a:srgbClr val="3644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5"/>
          <p:cNvSpPr/>
          <p:nvPr/>
        </p:nvSpPr>
        <p:spPr>
          <a:xfrm>
            <a:off x="476131" y="2019986"/>
            <a:ext cx="32391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198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13"/>
              <a:buFont typeface="Montserrat"/>
              <a:buNone/>
            </a:pPr>
            <a:r>
              <a:rPr lang="en-US" sz="2813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There’s a </a:t>
            </a:r>
            <a:r>
              <a:rPr lang="en-US" sz="2813" b="1" i="0" u="none" strike="noStrike" cap="none">
                <a:solidFill>
                  <a:srgbClr val="F9AF04"/>
                </a:solidFill>
                <a:latin typeface="Montserrat"/>
                <a:ea typeface="Montserrat"/>
                <a:cs typeface="Montserrat"/>
                <a:sym typeface="Montserrat"/>
              </a:rPr>
              <a:t>HUGE GAP</a:t>
            </a:r>
            <a:r>
              <a:rPr lang="en-US" sz="2813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in PDF Accessibility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5"/>
          <p:cNvSpPr/>
          <p:nvPr/>
        </p:nvSpPr>
        <p:spPr>
          <a:xfrm>
            <a:off x="476131" y="3529353"/>
            <a:ext cx="40644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201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6"/>
              <a:buFont typeface="Montserrat"/>
              <a:buNone/>
            </a:pPr>
            <a:r>
              <a:rPr lang="en-US" sz="1406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Under ADA Title II and Section 508, </a:t>
            </a:r>
            <a:r>
              <a:rPr lang="en-US" sz="1406" b="1" i="1" u="none" strike="noStrike" cap="none">
                <a:solidFill>
                  <a:srgbClr val="F9AF04"/>
                </a:solidFill>
                <a:latin typeface="Montserrat"/>
                <a:ea typeface="Montserrat"/>
                <a:cs typeface="Montserrat"/>
                <a:sym typeface="Montserrat"/>
              </a:rPr>
              <a:t>every public-facing PDF</a:t>
            </a:r>
            <a:r>
              <a:rPr lang="en-US" sz="1406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must be accessible to people with disabilities. But the reality?   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5"/>
          <p:cNvSpPr/>
          <p:nvPr/>
        </p:nvSpPr>
        <p:spPr>
          <a:xfrm>
            <a:off x="476131" y="4315163"/>
            <a:ext cx="40644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50"/>
              <a:buFont typeface="Montserrat"/>
              <a:buNone/>
            </a:pPr>
            <a:r>
              <a:rPr lang="en-US" sz="225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But the numbers show: almost no one is ready.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0" name="Google Shape;160;p5"/>
          <p:cNvGrpSpPr/>
          <p:nvPr/>
        </p:nvGrpSpPr>
        <p:grpSpPr>
          <a:xfrm>
            <a:off x="5127930" y="1790252"/>
            <a:ext cx="2342564" cy="1352212"/>
            <a:chOff x="5127930" y="1790252"/>
            <a:chExt cx="2342564" cy="1352212"/>
          </a:xfrm>
        </p:grpSpPr>
        <p:sp>
          <p:nvSpPr>
            <p:cNvPr id="161" name="Google Shape;161;p5"/>
            <p:cNvSpPr/>
            <p:nvPr/>
          </p:nvSpPr>
          <p:spPr>
            <a:xfrm>
              <a:off x="5127930" y="1790252"/>
              <a:ext cx="2342564" cy="1352212"/>
            </a:xfrm>
            <a:prstGeom prst="rect">
              <a:avLst/>
            </a:prstGeom>
            <a:solidFill>
              <a:srgbClr val="0EBD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5337428" y="2161188"/>
              <a:ext cx="1131287" cy="5865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12037"/>
                </a:buClr>
                <a:buSzPts val="4125"/>
                <a:buFont typeface="Montserrat"/>
                <a:buNone/>
              </a:pPr>
              <a:r>
                <a:rPr lang="en-US" sz="4125" b="1" i="0" u="none" strike="noStrike" cap="none">
                  <a:solidFill>
                    <a:srgbClr val="012037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10%</a:t>
              </a: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5337428" y="1965826"/>
              <a:ext cx="1550282" cy="1812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A034C"/>
                </a:buClr>
                <a:buSzPts val="1275"/>
                <a:buFont typeface="Montserrat"/>
                <a:buNone/>
              </a:pPr>
              <a:r>
                <a:rPr lang="en-US" sz="1275" b="1" i="0" u="none" strike="noStrike" cap="none">
                  <a:solidFill>
                    <a:srgbClr val="2A034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PDFs Compliant</a:t>
              </a: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5337428" y="2760667"/>
              <a:ext cx="1403634" cy="2078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11961"/>
                </a:lnSpc>
                <a:spcBef>
                  <a:spcPts val="0"/>
                </a:spcBef>
                <a:spcAft>
                  <a:spcPts val="0"/>
                </a:spcAft>
                <a:buClr>
                  <a:srgbClr val="2A034C"/>
                </a:buClr>
                <a:buSzPts val="1463"/>
                <a:buFont typeface="Montserrat"/>
                <a:buNone/>
              </a:pPr>
              <a:r>
                <a:rPr lang="en-US" sz="1463" b="0" i="0" u="none" strike="noStrike" cap="none">
                  <a:solidFill>
                    <a:srgbClr val="2A034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(Adobe, 2024)</a:t>
              </a: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" name="Google Shape;165;p5"/>
          <p:cNvGrpSpPr/>
          <p:nvPr/>
        </p:nvGrpSpPr>
        <p:grpSpPr>
          <a:xfrm>
            <a:off x="7660947" y="1790252"/>
            <a:ext cx="4169002" cy="1352212"/>
            <a:chOff x="7660947" y="1790252"/>
            <a:chExt cx="4169002" cy="1352212"/>
          </a:xfrm>
        </p:grpSpPr>
        <p:sp>
          <p:nvSpPr>
            <p:cNvPr id="166" name="Google Shape;166;p5"/>
            <p:cNvSpPr/>
            <p:nvPr/>
          </p:nvSpPr>
          <p:spPr>
            <a:xfrm>
              <a:off x="7660947" y="1790252"/>
              <a:ext cx="4047113" cy="1352212"/>
            </a:xfrm>
            <a:prstGeom prst="rect">
              <a:avLst/>
            </a:prstGeom>
            <a:solidFill>
              <a:srgbClr val="0EBD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7870444" y="2161188"/>
              <a:ext cx="3959505" cy="5865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12037"/>
                </a:buClr>
                <a:buSzPts val="4125"/>
                <a:buFont typeface="Montserrat"/>
                <a:buNone/>
              </a:pPr>
              <a:r>
                <a:rPr lang="en-US" sz="4125" b="1" i="0" u="none" strike="noStrike" cap="none">
                  <a:solidFill>
                    <a:srgbClr val="012037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April 2026/27</a:t>
              </a: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7870444" y="1965826"/>
              <a:ext cx="1560757" cy="1812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A034C"/>
                </a:buClr>
                <a:buSzPts val="1275"/>
                <a:buFont typeface="Montserrat"/>
                <a:buNone/>
              </a:pPr>
              <a:r>
                <a:rPr lang="en-US" sz="1275" b="1" i="0" u="none" strike="noStrike" cap="none">
                  <a:solidFill>
                    <a:srgbClr val="2A034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Major Deadlines</a:t>
              </a: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7870444" y="2760667"/>
              <a:ext cx="1791205" cy="2078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11961"/>
                </a:lnSpc>
                <a:spcBef>
                  <a:spcPts val="0"/>
                </a:spcBef>
                <a:spcAft>
                  <a:spcPts val="0"/>
                </a:spcAft>
                <a:buClr>
                  <a:srgbClr val="2A034C"/>
                </a:buClr>
                <a:buSzPts val="1463"/>
                <a:buFont typeface="Montserrat"/>
                <a:buNone/>
              </a:pPr>
              <a:r>
                <a:rPr lang="en-US" sz="1463" b="0" i="0" u="none" strike="noStrike" cap="none">
                  <a:solidFill>
                    <a:srgbClr val="2A034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(ADA Title II, DOJ)</a:t>
              </a: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0" name="Google Shape;170;p5"/>
          <p:cNvGrpSpPr/>
          <p:nvPr/>
        </p:nvGrpSpPr>
        <p:grpSpPr>
          <a:xfrm>
            <a:off x="5123169" y="3332917"/>
            <a:ext cx="6589652" cy="1352212"/>
            <a:chOff x="5123169" y="3332917"/>
            <a:chExt cx="6589652" cy="1352212"/>
          </a:xfrm>
        </p:grpSpPr>
        <p:sp>
          <p:nvSpPr>
            <p:cNvPr id="171" name="Google Shape;171;p5"/>
            <p:cNvSpPr/>
            <p:nvPr/>
          </p:nvSpPr>
          <p:spPr>
            <a:xfrm>
              <a:off x="5123169" y="3332917"/>
              <a:ext cx="6589652" cy="1352212"/>
            </a:xfrm>
            <a:prstGeom prst="rect">
              <a:avLst/>
            </a:prstGeom>
            <a:solidFill>
              <a:srgbClr val="0EBD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5389802" y="3802501"/>
              <a:ext cx="6201129" cy="7464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12037"/>
                </a:buClr>
                <a:buSzPts val="5250"/>
                <a:buFont typeface="Montserrat"/>
                <a:buNone/>
              </a:pPr>
              <a:r>
                <a:rPr lang="en-US" sz="5250" b="1" i="0" u="none" strike="noStrike" cap="none">
                  <a:solidFill>
                    <a:srgbClr val="012037"/>
                  </a:solidFill>
                  <a:latin typeface="Montserrat"/>
                  <a:ea typeface="Montserrat"/>
                  <a:cs typeface="Montserrat"/>
                  <a:sym typeface="Montserrat"/>
                </a:rPr>
                <a:t>$1,000,000,000+</a:t>
              </a: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5389802" y="3557591"/>
              <a:ext cx="3729058" cy="2239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A034C"/>
                </a:buClr>
                <a:buSzPts val="1575"/>
                <a:buFont typeface="Montserrat"/>
                <a:buNone/>
              </a:pPr>
              <a:r>
                <a:rPr lang="en-US" sz="1575" b="1" i="0" u="none" strike="noStrike" cap="none">
                  <a:solidFill>
                    <a:srgbClr val="2A034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Fines &amp; Lawsuits Paid Annually</a:t>
              </a: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4" name="Google Shape;174;p5"/>
          <p:cNvSpPr/>
          <p:nvPr/>
        </p:nvSpPr>
        <p:spPr>
          <a:xfrm>
            <a:off x="961784" y="6553496"/>
            <a:ext cx="10265400" cy="1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A034C"/>
              </a:buClr>
              <a:buSzPts val="825"/>
              <a:buFont typeface="Montserrat"/>
              <a:buNone/>
            </a:pPr>
            <a:r>
              <a:rPr lang="en-US" sz="825" b="0" i="0" u="none" strike="noStrike" cap="none">
                <a:solidFill>
                  <a:srgbClr val="2A034C"/>
                </a:solidFill>
                <a:latin typeface="Montserrat"/>
                <a:ea typeface="Montserrat"/>
                <a:cs typeface="Montserrat"/>
                <a:sym typeface="Montserrat"/>
              </a:rPr>
              <a:t>©2025 Proprietary and Confidential. All Rights Reserved.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5"/>
          <p:cNvSpPr/>
          <p:nvPr/>
        </p:nvSpPr>
        <p:spPr>
          <a:xfrm>
            <a:off x="11865183" y="6520464"/>
            <a:ext cx="133317" cy="191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5"/>
          <p:cNvSpPr txBox="1">
            <a:spLocks noGrp="1"/>
          </p:cNvSpPr>
          <p:nvPr>
            <p:ph type="sldNum" idx="12"/>
          </p:nvPr>
        </p:nvSpPr>
        <p:spPr>
          <a:xfrm>
            <a:off x="11826240" y="6515100"/>
            <a:ext cx="8000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15800" y="0"/>
            <a:ext cx="76181" cy="1456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5" descr="Accessibility on Demand Logo. Inside of the O is the universal accessibility icon. Next to the logo, it says, Accessibility &quot;On-Demand&quot; That's A Wonderful Thing&#10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86081" y="6050245"/>
            <a:ext cx="2510371" cy="74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5" descr="IMS Technology Group Logo with a navy blue chip icon that is meant to look like a piece of paper. The logo has white lines and is breaks into small teal squares as the icon moves up the logo. " title="IMS TG_Logo_Light Bkg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0988" y="6144275"/>
            <a:ext cx="1020725" cy="55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445C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"/>
          <p:cNvSpPr/>
          <p:nvPr/>
        </p:nvSpPr>
        <p:spPr>
          <a:xfrm>
            <a:off x="0" y="3434690"/>
            <a:ext cx="12188952" cy="3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50"/>
              <a:buFont typeface="Montserrat"/>
              <a:buNone/>
            </a:pPr>
            <a:r>
              <a:rPr lang="en-US" sz="225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Section 2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6"/>
          <p:cNvSpPr/>
          <p:nvPr/>
        </p:nvSpPr>
        <p:spPr>
          <a:xfrm>
            <a:off x="0" y="3855173"/>
            <a:ext cx="12188952" cy="749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499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25"/>
              <a:buFont typeface="Montserrat"/>
              <a:buNone/>
            </a:pPr>
            <a:r>
              <a:rPr lang="en-US" sz="5625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PDF Accessibility Challenges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7" name="Google Shape;187;p6"/>
          <p:cNvCxnSpPr/>
          <p:nvPr/>
        </p:nvCxnSpPr>
        <p:spPr>
          <a:xfrm>
            <a:off x="3285302" y="4765774"/>
            <a:ext cx="5618350" cy="0"/>
          </a:xfrm>
          <a:prstGeom prst="straightConnector1">
            <a:avLst/>
          </a:prstGeom>
          <a:noFill/>
          <a:ln w="12700" cap="flat" cmpd="sng">
            <a:solidFill>
              <a:srgbClr val="FFFFFF">
                <a:alpha val="2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8" name="Google Shape;188;p6"/>
          <p:cNvSpPr/>
          <p:nvPr/>
        </p:nvSpPr>
        <p:spPr>
          <a:xfrm>
            <a:off x="0" y="5201879"/>
            <a:ext cx="12188952" cy="21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EAE7E7"/>
              </a:buClr>
              <a:buSzPts val="1500"/>
              <a:buFont typeface="Montserrat"/>
              <a:buNone/>
            </a:pPr>
            <a:r>
              <a:rPr lang="en-US" sz="1500" b="1" i="0" u="none" strike="noStrike" cap="none">
                <a:solidFill>
                  <a:srgbClr val="EAE7E7"/>
                </a:solidFill>
                <a:latin typeface="Montserrat"/>
                <a:ea typeface="Montserrat"/>
                <a:cs typeface="Montserrat"/>
                <a:sym typeface="Montserrat"/>
              </a:rPr>
              <a:t>RULES ARE CLEAR — REMEDIATION ISN’T.  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6"/>
          <p:cNvSpPr/>
          <p:nvPr/>
        </p:nvSpPr>
        <p:spPr>
          <a:xfrm>
            <a:off x="5229443" y="1364656"/>
            <a:ext cx="1733100" cy="1733100"/>
          </a:xfrm>
          <a:prstGeom prst="ellipse">
            <a:avLst/>
          </a:prstGeom>
          <a:noFill/>
          <a:ln w="25400" cap="flat" cmpd="sng">
            <a:solidFill>
              <a:srgbClr val="0120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6"/>
          <p:cNvSpPr/>
          <p:nvPr/>
        </p:nvSpPr>
        <p:spPr>
          <a:xfrm>
            <a:off x="961784" y="6553496"/>
            <a:ext cx="10265400" cy="1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A034C"/>
              </a:buClr>
              <a:buSzPts val="825"/>
              <a:buFont typeface="Montserrat"/>
              <a:buNone/>
            </a:pPr>
            <a:r>
              <a:rPr lang="en-US" sz="825" b="0" i="0" u="none" strike="noStrike" cap="none">
                <a:solidFill>
                  <a:srgbClr val="2A034C"/>
                </a:solidFill>
                <a:latin typeface="Montserrat"/>
                <a:ea typeface="Montserrat"/>
                <a:cs typeface="Montserrat"/>
                <a:sym typeface="Montserrat"/>
              </a:rPr>
              <a:t>©2025 Proprietary and Confidential. All Rights Reserved.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6" descr="Graphic image of tall white domino like blocks starting to fall in a circle. " title="Dominoes Falling P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7300" y="1204022"/>
            <a:ext cx="2054349" cy="205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85704" cy="1704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6" descr="Accessibility on Demand Logo. Inside of the O is the universal accessibility icon. Next to the logo, it says, Accessibility &quot;On-Demand&quot; That's A Wonderful Th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181" y="6050245"/>
            <a:ext cx="2510371" cy="74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6" descr="IMS Technology Group Logo with a navy blue chip icon that is meant to look like a piece of paper. The logo has white lines and is breaks into small teal squares as the icon moves up the logo. " title="IMS TG_Logo_Light Bkg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86550" y="6144275"/>
            <a:ext cx="1020725" cy="55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44aad97-df7c-4c00-9faf-551b075ee5b7">
      <Terms xmlns="http://schemas.microsoft.com/office/infopath/2007/PartnerControls"/>
    </lcf76f155ced4ddcb4097134ff3c332f>
    <TaxCatchAll xmlns="ea501f31-53af-4803-9aa9-ca6b0e088cd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FED905CE2706469424A947741DB595" ma:contentTypeVersion="15" ma:contentTypeDescription="Create a new document." ma:contentTypeScope="" ma:versionID="0d4182f2242b9ece499a5f9a679d320a">
  <xsd:schema xmlns:xsd="http://www.w3.org/2001/XMLSchema" xmlns:xs="http://www.w3.org/2001/XMLSchema" xmlns:p="http://schemas.microsoft.com/office/2006/metadata/properties" xmlns:ns2="f44aad97-df7c-4c00-9faf-551b075ee5b7" xmlns:ns3="ea501f31-53af-4803-9aa9-ca6b0e088cde" targetNamespace="http://schemas.microsoft.com/office/2006/metadata/properties" ma:root="true" ma:fieldsID="51bcdca8620ff508cd583dddef878b91" ns2:_="" ns3:_="">
    <xsd:import namespace="f44aad97-df7c-4c00-9faf-551b075ee5b7"/>
    <xsd:import namespace="ea501f31-53af-4803-9aa9-ca6b0e088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4aad97-df7c-4c00-9faf-551b075ee5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f0280a7c-a55e-4c9c-90b1-42337ab68e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501f31-53af-4803-9aa9-ca6b0e088cd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1c3fccb1-9293-4a36-89a6-e682197eec32}" ma:internalName="TaxCatchAll" ma:showField="CatchAllData" ma:web="ea501f31-53af-4803-9aa9-ca6b0e088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C1851F-9EDF-4A91-8846-0427A9A0F4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28AD77-B6BD-4CBE-B043-87328F1AE0C3}">
  <ds:schemaRefs>
    <ds:schemaRef ds:uri="http://schemas.microsoft.com/office/2006/metadata/properties"/>
    <ds:schemaRef ds:uri="http://schemas.microsoft.com/office/infopath/2007/PartnerControls"/>
    <ds:schemaRef ds:uri="f44aad97-df7c-4c00-9faf-551b075ee5b7"/>
    <ds:schemaRef ds:uri="ea501f31-53af-4803-9aa9-ca6b0e088cde"/>
  </ds:schemaRefs>
</ds:datastoreItem>
</file>

<file path=customXml/itemProps3.xml><?xml version="1.0" encoding="utf-8"?>
<ds:datastoreItem xmlns:ds="http://schemas.openxmlformats.org/officeDocument/2006/customXml" ds:itemID="{52FA1284-BA1D-4EDC-A5D9-986A006698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4aad97-df7c-4c00-9faf-551b075ee5b7"/>
    <ds:schemaRef ds:uri="ea501f31-53af-4803-9aa9-ca6b0e088c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2053</Words>
  <Application>Microsoft Office PowerPoint</Application>
  <PresentationFormat>Widescreen</PresentationFormat>
  <Paragraphs>288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Times New Roman</vt:lpstr>
      <vt:lpstr>Montserrat</vt:lpstr>
      <vt:lpstr>Roboto Condensed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Robert Booth</dc:creator>
  <cp:lastModifiedBy>Kevin Sandlin</cp:lastModifiedBy>
  <cp:revision>89</cp:revision>
  <dcterms:created xsi:type="dcterms:W3CDTF">2025-05-05T18:54:12Z</dcterms:created>
  <dcterms:modified xsi:type="dcterms:W3CDTF">2025-10-24T20:24:23Z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0x01010040FED905CE2706469424A947741DB595</vt:lpwstr>
  </property>
  <property fmtid="{D5CDD505-2E9C-101B-9397-08002B2CF9AE}" pid="3" name="MediaServiceImageTags">
    <vt:lpwstr/>
  </property>
</Properties>
</file>