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830" r:id="rId3"/>
    <p:sldId id="888" r:id="rId4"/>
    <p:sldId id="826" r:id="rId5"/>
    <p:sldId id="896" r:id="rId6"/>
    <p:sldId id="891" r:id="rId7"/>
    <p:sldId id="890" r:id="rId8"/>
    <p:sldId id="892" r:id="rId9"/>
    <p:sldId id="895" r:id="rId10"/>
    <p:sldId id="893" r:id="rId11"/>
    <p:sldId id="894" r:id="rId12"/>
    <p:sldId id="827" r:id="rId13"/>
    <p:sldId id="828" r:id="rId14"/>
    <p:sldId id="82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BDC8FF-628E-4744-A88C-92DFC32873F7}" v="18" dt="2025-10-22T15:39:30.0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BDECB13-F289-4A47-AB13-33CCBF222EB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F5E9EFB-1150-492D-BF96-D4E6F6110D0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26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CB13-F289-4A47-AB13-33CCBF222EB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9EFB-1150-492D-BF96-D4E6F6110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5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CB13-F289-4A47-AB13-33CCBF222EB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9EFB-1150-492D-BF96-D4E6F6110D0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612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CB13-F289-4A47-AB13-33CCBF222EB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9EFB-1150-492D-BF96-D4E6F6110D0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8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CB13-F289-4A47-AB13-33CCBF222EB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9EFB-1150-492D-BF96-D4E6F6110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77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CB13-F289-4A47-AB13-33CCBF222EB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9EFB-1150-492D-BF96-D4E6F6110D0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755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CB13-F289-4A47-AB13-33CCBF222EB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9EFB-1150-492D-BF96-D4E6F6110D0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336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CB13-F289-4A47-AB13-33CCBF222EB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9EFB-1150-492D-BF96-D4E6F6110D0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508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CB13-F289-4A47-AB13-33CCBF222EB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9EFB-1150-492D-BF96-D4E6F6110D0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612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CB13-F289-4A47-AB13-33CCBF222EB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9EFB-1150-492D-BF96-D4E6F6110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7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CB13-F289-4A47-AB13-33CCBF222EB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9EFB-1150-492D-BF96-D4E6F6110D0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42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CB13-F289-4A47-AB13-33CCBF222EB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9EFB-1150-492D-BF96-D4E6F6110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7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CB13-F289-4A47-AB13-33CCBF222EB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9EFB-1150-492D-BF96-D4E6F6110D0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25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CB13-F289-4A47-AB13-33CCBF222EB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9EFB-1150-492D-BF96-D4E6F6110D0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11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CB13-F289-4A47-AB13-33CCBF222EB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9EFB-1150-492D-BF96-D4E6F6110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CB13-F289-4A47-AB13-33CCBF222EB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9EFB-1150-492D-BF96-D4E6F6110D0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31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CB13-F289-4A47-AB13-33CCBF222EB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9EFB-1150-492D-BF96-D4E6F6110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1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DECB13-F289-4A47-AB13-33CCBF222EB6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5E9EFB-1150-492D-BF96-D4E6F6110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6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AEE4A-A507-58C7-0F83-D4B7E02F76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MARE - K8 Conference </a:t>
            </a:r>
            <a:br>
              <a:rPr lang="en-US" dirty="0"/>
            </a:br>
            <a:r>
              <a:rPr lang="en-US" dirty="0"/>
              <a:t>Legislative Update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DF416-B263-C60F-F2CF-9B41152427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October 10, 2025</a:t>
            </a:r>
          </a:p>
          <a:p>
            <a:r>
              <a:rPr lang="en-US" dirty="0"/>
              <a:t>Mike Lodewegen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11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AECA7-CB2B-510C-0472-43CE05D3E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14039"/>
            <a:ext cx="9601196" cy="1561171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Where Your Money Comes From</a:t>
            </a:r>
            <a:br>
              <a:rPr lang="en-US" dirty="0"/>
            </a:br>
            <a:r>
              <a:rPr lang="en-US" dirty="0"/>
              <a:t>Missouri’s Share</a:t>
            </a:r>
            <a:br>
              <a:rPr lang="en-US" dirty="0"/>
            </a:br>
            <a:r>
              <a:rPr lang="en-US" sz="1800" b="1" dirty="0"/>
              <a:t>Source: </a:t>
            </a:r>
            <a:r>
              <a:rPr lang="en-US" sz="1800" dirty="0"/>
              <a:t>Missouri School Modernization Task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D7C5C-0147-9FEE-F5D5-D06242454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Autofit/>
          </a:bodyPr>
          <a:lstStyle/>
          <a:p>
            <a:r>
              <a:rPr lang="en-US" sz="2800" b="1" dirty="0"/>
              <a:t>Missouri’s Percentage: </a:t>
            </a:r>
            <a:r>
              <a:rPr lang="en-US" sz="2800" dirty="0"/>
              <a:t>28.6% (Prop C as Local)</a:t>
            </a:r>
          </a:p>
          <a:p>
            <a:r>
              <a:rPr lang="en-US" sz="2800" b="1" dirty="0"/>
              <a:t>National Rank: </a:t>
            </a:r>
            <a:r>
              <a:rPr lang="en-US" sz="2800" dirty="0"/>
              <a:t>49</a:t>
            </a:r>
            <a:r>
              <a:rPr lang="en-US" sz="2800" baseline="30000" dirty="0"/>
              <a:t>th</a:t>
            </a:r>
            <a:r>
              <a:rPr lang="en-US" sz="2800" dirty="0"/>
              <a:t> Lowest </a:t>
            </a:r>
          </a:p>
          <a:p>
            <a:r>
              <a:rPr lang="en-US" sz="2800" b="1" dirty="0"/>
              <a:t>Missouri’s Percentage: </a:t>
            </a:r>
            <a:r>
              <a:rPr lang="en-US" sz="2800" dirty="0"/>
              <a:t>36.4% (Prop C as State)</a:t>
            </a:r>
          </a:p>
          <a:p>
            <a:r>
              <a:rPr lang="en-US" sz="2800" b="1" dirty="0"/>
              <a:t>National Rank: </a:t>
            </a:r>
            <a:r>
              <a:rPr lang="en-US" sz="2800" dirty="0"/>
              <a:t>41</a:t>
            </a:r>
            <a:r>
              <a:rPr lang="en-US" sz="2800" baseline="30000" dirty="0"/>
              <a:t>st</a:t>
            </a:r>
            <a:r>
              <a:rPr lang="en-US" sz="2800" dirty="0"/>
              <a:t> Lowest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National Average State Share: </a:t>
            </a:r>
            <a:r>
              <a:rPr lang="en-US" sz="2800" dirty="0"/>
              <a:t>45.1%</a:t>
            </a:r>
          </a:p>
        </p:txBody>
      </p:sp>
    </p:spTree>
    <p:extLst>
      <p:ext uri="{BB962C8B-B14F-4D97-AF65-F5344CB8AC3E}">
        <p14:creationId xmlns:p14="http://schemas.microsoft.com/office/powerpoint/2010/main" val="1810884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7618F-FA52-1CB5-8DC0-2C0C21BD4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Your Taxpayers’ Percentage: </a:t>
            </a:r>
            <a:r>
              <a:rPr lang="en-US" sz="2800" dirty="0"/>
              <a:t>57.5% (Prop C as Local)</a:t>
            </a:r>
          </a:p>
          <a:p>
            <a:r>
              <a:rPr lang="en-US" sz="2800" b="1" dirty="0"/>
              <a:t>National Rank: </a:t>
            </a:r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Highest </a:t>
            </a:r>
          </a:p>
          <a:p>
            <a:r>
              <a:rPr lang="en-US" sz="2800" b="1"/>
              <a:t>Your Taxpayers’ </a:t>
            </a:r>
            <a:r>
              <a:rPr lang="en-US" sz="2800" b="1" dirty="0"/>
              <a:t>Percentage: </a:t>
            </a:r>
            <a:r>
              <a:rPr lang="en-US" sz="2800" dirty="0"/>
              <a:t>49.8% (Prop C as State)</a:t>
            </a:r>
          </a:p>
          <a:p>
            <a:r>
              <a:rPr lang="en-US" sz="2800" b="1" dirty="0"/>
              <a:t>National Rank: </a:t>
            </a:r>
            <a:r>
              <a:rPr lang="en-US" sz="2800" dirty="0"/>
              <a:t>10</a:t>
            </a:r>
            <a:r>
              <a:rPr lang="en-US" sz="2800" baseline="30000" dirty="0"/>
              <a:t>th</a:t>
            </a:r>
            <a:r>
              <a:rPr lang="en-US" sz="2800" dirty="0"/>
              <a:t> Highest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National Average Local Share: </a:t>
            </a:r>
            <a:r>
              <a:rPr lang="en-US" sz="2800" dirty="0"/>
              <a:t>42%</a:t>
            </a:r>
            <a:endParaRPr lang="en-US" sz="2800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A1BBBD-A162-3E62-AFAB-961C2A7A5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02888"/>
            <a:ext cx="9601196" cy="1483111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Where Your Money Comes From</a:t>
            </a:r>
            <a:br>
              <a:rPr lang="en-US" dirty="0"/>
            </a:br>
            <a:r>
              <a:rPr lang="en-US" dirty="0"/>
              <a:t>Your Taxpayers’ Share</a:t>
            </a:r>
            <a:br>
              <a:rPr lang="en-US" dirty="0"/>
            </a:br>
            <a:r>
              <a:rPr lang="en-US" sz="1800" b="1" dirty="0"/>
              <a:t>Source: </a:t>
            </a:r>
            <a:r>
              <a:rPr lang="en-US" sz="1800" dirty="0"/>
              <a:t>Missouri School Modernization Task Force</a:t>
            </a:r>
          </a:p>
        </p:txBody>
      </p:sp>
    </p:spTree>
    <p:extLst>
      <p:ext uri="{BB962C8B-B14F-4D97-AF65-F5344CB8AC3E}">
        <p14:creationId xmlns:p14="http://schemas.microsoft.com/office/powerpoint/2010/main" val="1370283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BB6D1-3504-AAAB-DD6F-C84B86685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Setting Yourself Up to Future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79B86-3AD5-9EF5-4369-89353FAA7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8739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Only you have ability to tell the story of your district</a:t>
            </a:r>
          </a:p>
          <a:p>
            <a:pPr lvl="1"/>
            <a:r>
              <a:rPr lang="en-US" dirty="0"/>
              <a:t>Failing to engage risks your district’s story being overlooked or misunderstood </a:t>
            </a:r>
          </a:p>
          <a:p>
            <a:r>
              <a:rPr lang="en-US" dirty="0"/>
              <a:t>Establish a relationships with your local lawmakers</a:t>
            </a:r>
          </a:p>
          <a:p>
            <a:pPr lvl="1"/>
            <a:r>
              <a:rPr lang="en-US" dirty="0"/>
              <a:t>Start of school year presents an opportunity for a fresh start</a:t>
            </a:r>
          </a:p>
          <a:p>
            <a:pPr lvl="1"/>
            <a:r>
              <a:rPr lang="en-US" dirty="0"/>
              <a:t>Shoot to connect on a personal level</a:t>
            </a:r>
          </a:p>
          <a:p>
            <a:pPr lvl="1"/>
            <a:r>
              <a:rPr lang="en-US" dirty="0"/>
              <a:t>Showcase your district and any initiatives you have set out for the upcoming school year.</a:t>
            </a:r>
          </a:p>
          <a:p>
            <a:r>
              <a:rPr lang="en-US" dirty="0"/>
              <a:t>Does not have to be limited to lawmakers</a:t>
            </a:r>
          </a:p>
          <a:p>
            <a:pPr lvl="1"/>
            <a:r>
              <a:rPr lang="en-US" dirty="0"/>
              <a:t>Develop community relationships (individuals/organizations</a:t>
            </a:r>
          </a:p>
          <a:p>
            <a:pPr lvl="1"/>
            <a:r>
              <a:rPr lang="en-US" dirty="0"/>
              <a:t>Grow your sphere of influence, utilize your allies when the time comes (whether legislative or otherwise)</a:t>
            </a:r>
          </a:p>
        </p:txBody>
      </p:sp>
    </p:spTree>
    <p:extLst>
      <p:ext uri="{BB962C8B-B14F-4D97-AF65-F5344CB8AC3E}">
        <p14:creationId xmlns:p14="http://schemas.microsoft.com/office/powerpoint/2010/main" val="1749682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D80DE-96FF-62CA-9F37-2CFC2D77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Engaged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323A7-CF21-3FA6-59B0-0AB24B021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Formula Modernization Task Force &amp; Workgroups</a:t>
            </a:r>
          </a:p>
          <a:p>
            <a:r>
              <a:rPr lang="en-US" dirty="0"/>
              <a:t>SAC Bulletins</a:t>
            </a:r>
          </a:p>
          <a:p>
            <a:r>
              <a:rPr lang="en-US" dirty="0"/>
              <a:t>Professional organization publications/activities</a:t>
            </a:r>
          </a:p>
          <a:p>
            <a:pPr lvl="1"/>
            <a:r>
              <a:rPr lang="en-US" dirty="0"/>
              <a:t>Newsletters, Updates, Regional Meetings, Conferences,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Fiscal Note Requests</a:t>
            </a:r>
          </a:p>
          <a:p>
            <a:r>
              <a:rPr lang="en-US" dirty="0"/>
              <a:t>Visit the Capitol</a:t>
            </a:r>
          </a:p>
        </p:txBody>
      </p:sp>
    </p:spTree>
    <p:extLst>
      <p:ext uri="{BB962C8B-B14F-4D97-AF65-F5344CB8AC3E}">
        <p14:creationId xmlns:p14="http://schemas.microsoft.com/office/powerpoint/2010/main" val="118773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41199-F84E-0D32-0931-D002B516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B75D2-1F67-ADCD-99B6-162700759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051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98538-8382-D203-7E68-580784943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Bills That Passed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91EB5-3347-5A45-1F48-643D76F16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HB 567– Minimum Wage/Sick Leave</a:t>
            </a:r>
          </a:p>
          <a:p>
            <a:r>
              <a:rPr lang="en-US" dirty="0"/>
              <a:t>SB 68 – Education Omnibus</a:t>
            </a:r>
          </a:p>
          <a:p>
            <a:pPr lvl="1"/>
            <a:r>
              <a:rPr lang="en-US" dirty="0"/>
              <a:t>Cell Phone Ban</a:t>
            </a:r>
          </a:p>
          <a:p>
            <a:pPr lvl="1"/>
            <a:r>
              <a:rPr lang="en-US" dirty="0"/>
              <a:t>169 Day Calendar Fix</a:t>
            </a:r>
          </a:p>
          <a:p>
            <a:pPr lvl="1"/>
            <a:r>
              <a:rPr lang="en-US" dirty="0"/>
              <a:t>Work After Retirement/Long-Term Subs</a:t>
            </a:r>
          </a:p>
          <a:p>
            <a:pPr lvl="1"/>
            <a:r>
              <a:rPr lang="en-US" dirty="0"/>
              <a:t>Various School Safety Provisions</a:t>
            </a:r>
          </a:p>
          <a:p>
            <a:pPr lvl="1"/>
            <a:r>
              <a:rPr lang="en-US" dirty="0"/>
              <a:t>Suspensions</a:t>
            </a:r>
          </a:p>
          <a:p>
            <a:r>
              <a:rPr lang="en-US" dirty="0"/>
              <a:t>SB 63 – Home School Participation</a:t>
            </a:r>
          </a:p>
          <a:p>
            <a:r>
              <a:rPr lang="en-US" dirty="0"/>
              <a:t>2025-2026 State Operating Budget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975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7D0EA-D3C0-BC72-CBE1-0CDD66AED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38C8D-5CD5-5A2D-D0F3-A3B7A5CCE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Special Session </a:t>
            </a:r>
            <a:br>
              <a:rPr lang="en-US" dirty="0"/>
            </a:br>
            <a:r>
              <a:rPr lang="en-US" dirty="0"/>
              <a:t>SB 3 - Property Tax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5A0E8-A0B9-B8D7-72B0-DE5375BFF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Sports Team Incentives</a:t>
            </a:r>
          </a:p>
          <a:p>
            <a:r>
              <a:rPr lang="en-US" dirty="0"/>
              <a:t>97 Counties Impacted</a:t>
            </a:r>
          </a:p>
          <a:p>
            <a:pPr lvl="1"/>
            <a:r>
              <a:rPr lang="en-US" dirty="0"/>
              <a:t>5% Counties</a:t>
            </a:r>
          </a:p>
          <a:p>
            <a:pPr lvl="1"/>
            <a:r>
              <a:rPr lang="en-US" dirty="0"/>
              <a:t>0% Counties</a:t>
            </a:r>
          </a:p>
          <a:p>
            <a:r>
              <a:rPr lang="en-US" dirty="0"/>
              <a:t>Increases based on election</a:t>
            </a:r>
          </a:p>
          <a:p>
            <a:r>
              <a:rPr lang="en-US" dirty="0"/>
              <a:t>Constitutional?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93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15167-1E9B-62B4-7250-1AFD3DFC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en-US" dirty="0"/>
              <a:t>Looking Ahead…Budget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BDC61-9A24-9A83-CABC-73DC60230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71182"/>
            <a:ext cx="9601196" cy="3304685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2000" b="1" dirty="0"/>
              <a:t>Formula 2025-26</a:t>
            </a:r>
          </a:p>
          <a:p>
            <a:pPr lvl="1"/>
            <a:r>
              <a:rPr lang="en-US" dirty="0"/>
              <a:t>Calculated SAT: $7,145</a:t>
            </a:r>
          </a:p>
          <a:p>
            <a:pPr lvl="1"/>
            <a:r>
              <a:rPr lang="en-US" dirty="0"/>
              <a:t>Prorated SAT: $6,900</a:t>
            </a:r>
          </a:p>
          <a:p>
            <a:pPr lvl="1"/>
            <a:r>
              <a:rPr lang="en-US" dirty="0"/>
              <a:t>Proposition C: $1,466.42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000" b="1" dirty="0"/>
              <a:t>Formula 2026-27($190M)</a:t>
            </a:r>
          </a:p>
          <a:p>
            <a:pPr lvl="1"/>
            <a:r>
              <a:rPr lang="en-US" dirty="0"/>
              <a:t>SAT Recalculation</a:t>
            </a:r>
          </a:p>
          <a:p>
            <a:pPr lvl="1"/>
            <a:r>
              <a:rPr lang="en-US" dirty="0"/>
              <a:t>WADA Changes</a:t>
            </a:r>
          </a:p>
          <a:p>
            <a:pPr lvl="1"/>
            <a:r>
              <a:rPr lang="en-US" dirty="0"/>
              <a:t>Lottery &amp; Gaming Proceeds</a:t>
            </a:r>
          </a:p>
          <a:p>
            <a:pPr lvl="1"/>
            <a:r>
              <a:rPr lang="en-US" dirty="0"/>
              <a:t>5-Day School Week Enhancement</a:t>
            </a:r>
          </a:p>
          <a:p>
            <a:pPr lvl="1"/>
            <a:r>
              <a:rPr lang="en-US" dirty="0"/>
              <a:t>Virtual Providers (+$115M)</a:t>
            </a:r>
          </a:p>
          <a:p>
            <a:pPr lvl="1"/>
            <a:r>
              <a:rPr lang="en-US" dirty="0"/>
              <a:t>Charter School Funding (+$51M)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32100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F78AB-45C8-A77C-3C07-2E9F63D7E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CCC07-80BA-5DCD-1BB0-CC838FF12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en-US" dirty="0"/>
              <a:t>Looking Ahead…Budget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7DEE3-9594-57AA-A276-87E2C447F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386361"/>
            <a:ext cx="9601196" cy="3936379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800" b="1" u="sng" dirty="0"/>
              <a:t>Other Items</a:t>
            </a:r>
          </a:p>
          <a:p>
            <a:r>
              <a:rPr lang="en-US" sz="2800" dirty="0"/>
              <a:t>Transportation (+$32M)</a:t>
            </a:r>
          </a:p>
          <a:p>
            <a:r>
              <a:rPr lang="en-US" sz="2800" dirty="0"/>
              <a:t>High Need Fund (+$14M)</a:t>
            </a:r>
          </a:p>
          <a:p>
            <a:r>
              <a:rPr lang="en-US" sz="2800" dirty="0"/>
              <a:t>Early Childhood Special Education (+$48M)</a:t>
            </a:r>
          </a:p>
          <a:p>
            <a:r>
              <a:rPr lang="en-US" sz="2800" dirty="0"/>
              <a:t>Proposition C </a:t>
            </a:r>
          </a:p>
          <a:p>
            <a:r>
              <a:rPr lang="en-US" sz="2800" dirty="0"/>
              <a:t>Minimum Teacher Salary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44125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9A299-4594-4F91-A90E-49E4D6410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78493-18DD-3AAD-6CB1-07A283C01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en-US" dirty="0"/>
              <a:t>Looking Ahead…School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ADE2A-1875-F5E5-B2A3-5EC4EE3D8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21279"/>
            <a:ext cx="9601196" cy="3366925"/>
          </a:xfrm>
        </p:spPr>
        <p:txBody>
          <a:bodyPr numCol="1">
            <a:normAutofit fontScale="55000" lnSpcReduction="20000"/>
          </a:bodyPr>
          <a:lstStyle/>
          <a:p>
            <a:r>
              <a:rPr lang="en-US" sz="5500" dirty="0"/>
              <a:t>Open Enrollment</a:t>
            </a:r>
          </a:p>
          <a:p>
            <a:r>
              <a:rPr lang="en-US" sz="5500" dirty="0"/>
              <a:t>Virtual</a:t>
            </a:r>
          </a:p>
          <a:p>
            <a:r>
              <a:rPr lang="en-US" sz="5500" dirty="0"/>
              <a:t>Charter Expansion</a:t>
            </a:r>
          </a:p>
          <a:p>
            <a:r>
              <a:rPr lang="en-US" sz="5500" dirty="0"/>
              <a:t>Charter School Funding</a:t>
            </a:r>
          </a:p>
          <a:p>
            <a:r>
              <a:rPr lang="en-US" sz="5500" dirty="0"/>
              <a:t>Education Savings Accounts</a:t>
            </a:r>
          </a:p>
          <a:p>
            <a:r>
              <a:rPr lang="en-US" sz="5500" dirty="0"/>
              <a:t>Vouchers</a:t>
            </a:r>
          </a:p>
          <a:p>
            <a:endParaRPr lang="en-US" sz="55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40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7C46B-4ADA-92F4-6041-CC7B32716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BB4F0-19CD-4EC1-DED9-CF6D66060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en-US" dirty="0"/>
              <a:t>Looking Ahead…Property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1378C-A7A3-E7E1-0EA5-FDD74E6CB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21280"/>
            <a:ext cx="9601196" cy="3254588"/>
          </a:xfrm>
        </p:spPr>
        <p:txBody>
          <a:bodyPr numCol="2">
            <a:normAutofit fontScale="40000" lnSpcReduction="20000"/>
          </a:bodyPr>
          <a:lstStyle/>
          <a:p>
            <a:pPr marL="0" indent="0">
              <a:buNone/>
            </a:pPr>
            <a:r>
              <a:rPr lang="en-US" sz="5500" b="1" u="sng" dirty="0"/>
              <a:t>Ongoing</a:t>
            </a:r>
          </a:p>
          <a:p>
            <a:r>
              <a:rPr lang="en-US" sz="5500" dirty="0"/>
              <a:t>SB 3 Fallout</a:t>
            </a:r>
          </a:p>
          <a:p>
            <a:r>
              <a:rPr lang="en-US" sz="5500" dirty="0"/>
              <a:t>State Tax Commission</a:t>
            </a:r>
          </a:p>
          <a:p>
            <a:r>
              <a:rPr lang="en-US" sz="5500" dirty="0"/>
              <a:t>House &amp; Senate Committees</a:t>
            </a:r>
          </a:p>
          <a:p>
            <a:r>
              <a:rPr lang="en-US" sz="5500" dirty="0"/>
              <a:t>SB 190 Implementation &amp; Lawsuit</a:t>
            </a:r>
          </a:p>
          <a:p>
            <a:endParaRPr lang="en-US" sz="5500" dirty="0"/>
          </a:p>
          <a:p>
            <a:endParaRPr lang="en-US" sz="5500" dirty="0"/>
          </a:p>
          <a:p>
            <a:endParaRPr lang="en-US" sz="5500" dirty="0"/>
          </a:p>
          <a:p>
            <a:pPr marL="0" indent="0">
              <a:buNone/>
            </a:pPr>
            <a:r>
              <a:rPr lang="en-US" sz="5500" b="1" u="sng" dirty="0"/>
              <a:t>Upcoming Session</a:t>
            </a:r>
          </a:p>
          <a:p>
            <a:r>
              <a:rPr lang="en-US" sz="5500" dirty="0"/>
              <a:t>Election Changes</a:t>
            </a:r>
          </a:p>
          <a:p>
            <a:pPr lvl="1"/>
            <a:r>
              <a:rPr lang="en-US" sz="5100" dirty="0"/>
              <a:t>Ballot Language</a:t>
            </a:r>
          </a:p>
          <a:p>
            <a:pPr lvl="1"/>
            <a:r>
              <a:rPr lang="en-US" sz="5100" dirty="0"/>
              <a:t>Dates</a:t>
            </a:r>
          </a:p>
          <a:p>
            <a:r>
              <a:rPr lang="en-US" sz="5500" dirty="0"/>
              <a:t>Debt Service </a:t>
            </a:r>
          </a:p>
          <a:p>
            <a:r>
              <a:rPr lang="en-US" sz="5500" dirty="0"/>
              <a:t>Reassessment</a:t>
            </a:r>
          </a:p>
          <a:p>
            <a:r>
              <a:rPr lang="en-US" sz="5500" dirty="0"/>
              <a:t>Hancock Rollbacks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530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7A771-6EDE-AB61-D77F-160152CF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Ahead…Formula Re-write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13F8-310A-9BFA-EF66-5CABA0615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Workgroups</a:t>
            </a:r>
          </a:p>
          <a:p>
            <a:pPr lvl="1"/>
            <a:r>
              <a:rPr lang="en-US" dirty="0"/>
              <a:t>Funding Targets</a:t>
            </a:r>
          </a:p>
          <a:p>
            <a:pPr lvl="1"/>
            <a:r>
              <a:rPr lang="en-US" dirty="0"/>
              <a:t>Local Effort</a:t>
            </a:r>
          </a:p>
          <a:p>
            <a:pPr lvl="1"/>
            <a:r>
              <a:rPr lang="en-US" dirty="0"/>
              <a:t>Student Counts</a:t>
            </a:r>
          </a:p>
          <a:p>
            <a:pPr lvl="1"/>
            <a:r>
              <a:rPr lang="en-US" dirty="0"/>
              <a:t>Performance Funding</a:t>
            </a:r>
          </a:p>
          <a:p>
            <a:r>
              <a:rPr lang="en-US" dirty="0"/>
              <a:t>Reports Due: December 2025</a:t>
            </a:r>
          </a:p>
          <a:p>
            <a:r>
              <a:rPr lang="en-US" dirty="0"/>
              <a:t>Task Force Recommendations: December 2026</a:t>
            </a:r>
          </a:p>
          <a:p>
            <a:r>
              <a:rPr lang="en-US" dirty="0"/>
              <a:t>Formula Legislation: January 2027</a:t>
            </a:r>
          </a:p>
        </p:txBody>
      </p:sp>
    </p:spTree>
    <p:extLst>
      <p:ext uri="{BB962C8B-B14F-4D97-AF65-F5344CB8AC3E}">
        <p14:creationId xmlns:p14="http://schemas.microsoft.com/office/powerpoint/2010/main" val="1925249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509DD-1FBF-B72B-EA09-541066E1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Total Spending</a:t>
            </a:r>
            <a:br>
              <a:rPr lang="en-US" dirty="0"/>
            </a:br>
            <a:r>
              <a:rPr lang="en-US" sz="1800" b="1" dirty="0"/>
              <a:t>Source: </a:t>
            </a:r>
            <a:r>
              <a:rPr lang="en-US" sz="1800" dirty="0"/>
              <a:t>Missouri School Modernization Task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D0297-DB35-E2A1-54BC-84A81E491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US average: </a:t>
            </a:r>
            <a:r>
              <a:rPr lang="en-US" sz="2800" dirty="0"/>
              <a:t>$16,560 per student</a:t>
            </a:r>
          </a:p>
          <a:p>
            <a:r>
              <a:rPr lang="en-US" sz="2800" b="1" dirty="0"/>
              <a:t>Missouri:</a:t>
            </a:r>
            <a:r>
              <a:rPr lang="en-US" sz="2800" dirty="0"/>
              <a:t> $13,712</a:t>
            </a:r>
          </a:p>
          <a:p>
            <a:r>
              <a:rPr lang="en-US" sz="2800" b="1" dirty="0"/>
              <a:t>National Rank: </a:t>
            </a:r>
            <a:r>
              <a:rPr lang="en-US" sz="2800" dirty="0"/>
              <a:t>35</a:t>
            </a:r>
            <a:r>
              <a:rPr lang="en-US" sz="2800" baseline="30000" dirty="0"/>
              <a:t>th</a:t>
            </a:r>
            <a:r>
              <a:rPr lang="en-US" sz="2800" dirty="0"/>
              <a:t> Lowest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141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1966</TotalTime>
  <Words>521</Words>
  <Application>Microsoft Office PowerPoint</Application>
  <PresentationFormat>Widescreen</PresentationFormat>
  <Paragraphs>113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MARE - K8 Conference  Legislative Update </vt:lpstr>
      <vt:lpstr>Bills That Passed</vt:lpstr>
      <vt:lpstr>Special Session  SB 3 - Property Tax Limits</vt:lpstr>
      <vt:lpstr>Looking Ahead…Budget</vt:lpstr>
      <vt:lpstr>Looking Ahead…Budget</vt:lpstr>
      <vt:lpstr>Looking Ahead…School Choice</vt:lpstr>
      <vt:lpstr>Looking Ahead…Property Taxes</vt:lpstr>
      <vt:lpstr>Looking Ahead…Formula Re-write</vt:lpstr>
      <vt:lpstr>Total Spending Source: Missouri School Modernization Task Force</vt:lpstr>
      <vt:lpstr>Where Your Money Comes From Missouri’s Share Source: Missouri School Modernization Task Force</vt:lpstr>
      <vt:lpstr>Where Your Money Comes From Your Taxpayers’ Share Source: Missouri School Modernization Task Force</vt:lpstr>
      <vt:lpstr>Setting Yourself Up to Future Success</vt:lpstr>
      <vt:lpstr>Stay Engaged</vt:lpstr>
      <vt:lpstr>Questions &amp;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Laws and Legislative Updates</dc:title>
  <dc:creator>Mike</dc:creator>
  <cp:lastModifiedBy>Kevin Sandlin</cp:lastModifiedBy>
  <cp:revision>5</cp:revision>
  <dcterms:created xsi:type="dcterms:W3CDTF">2023-08-28T15:28:51Z</dcterms:created>
  <dcterms:modified xsi:type="dcterms:W3CDTF">2025-10-28T14:46:21Z</dcterms:modified>
</cp:coreProperties>
</file>