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18288000" cy="10287000"/>
  <p:notesSz cx="6858000" cy="9144000"/>
  <p:embeddedFontLst>
    <p:embeddedFont>
      <p:font typeface="League Spartan" panose="020B0604020202020204" charset="0"/>
      <p:regular r:id="rId41"/>
    </p:embeddedFont>
    <p:embeddedFont>
      <p:font typeface="Poppins" panose="00000500000000000000" pitchFamily="2" charset="0"/>
      <p:regular r:id="rId42"/>
    </p:embeddedFont>
    <p:embeddedFont>
      <p:font typeface="Poppins Bold" panose="020B0604020202020204" charset="0"/>
      <p:regular r:id="rId43"/>
    </p:embeddedFont>
    <p:embeddedFont>
      <p:font typeface="Poppins Bold Italics" panose="020B0604020202020204" charset="0"/>
      <p:regular r:id="rId44"/>
    </p:embeddedFont>
    <p:embeddedFont>
      <p:font typeface="Poppins Italics" panose="020B0604020202020204" charset="0"/>
      <p:regular r:id="rId45"/>
    </p:embeddedFont>
    <p:embeddedFont>
      <p:font typeface="Roboto" panose="02000000000000000000" pitchFamily="2"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hyperlink" Target="https://revisor.mo.gov/main/OneSection.aspx?section=160.400"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hyperlink" Target="https://revisor.mo.gov/main/OneSection.aspx?section=160.011"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sv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1547A2"/>
            </a:solidFill>
          </p:spPr>
          <p:txBody>
            <a:bodyPr/>
            <a:lstStyle/>
            <a:p>
              <a:endParaRPr lang="en-US"/>
            </a:p>
          </p:txBody>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1547A2"/>
            </a:solidFill>
          </p:spPr>
          <p:txBody>
            <a:bodyPr/>
            <a:lstStyle/>
            <a:p>
              <a:endParaRPr lang="en-US"/>
            </a:p>
          </p:txBody>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6258885" y="1511427"/>
            <a:ext cx="5770230" cy="1542375"/>
          </a:xfrm>
          <a:custGeom>
            <a:avLst/>
            <a:gdLst/>
            <a:ahLst/>
            <a:cxnLst/>
            <a:rect l="l" t="t" r="r" b="b"/>
            <a:pathLst>
              <a:path w="5770230" h="1542375">
                <a:moveTo>
                  <a:pt x="0" y="0"/>
                </a:moveTo>
                <a:lnTo>
                  <a:pt x="5770230" y="0"/>
                </a:lnTo>
                <a:lnTo>
                  <a:pt x="5770230" y="1542375"/>
                </a:lnTo>
                <a:lnTo>
                  <a:pt x="0" y="1542375"/>
                </a:lnTo>
                <a:lnTo>
                  <a:pt x="0" y="0"/>
                </a:lnTo>
                <a:close/>
              </a:path>
            </a:pathLst>
          </a:custGeom>
          <a:blipFill>
            <a:blip r:embed="rId3"/>
            <a:stretch>
              <a:fillRect t="-56897" b="-56897"/>
            </a:stretch>
          </a:blipFill>
        </p:spPr>
        <p:txBody>
          <a:bodyPr/>
          <a:lstStyle/>
          <a:p>
            <a:endParaRPr lang="en-US"/>
          </a:p>
        </p:txBody>
      </p:sp>
      <p:sp>
        <p:nvSpPr>
          <p:cNvPr id="10" name="TextBox 10"/>
          <p:cNvSpPr txBox="1"/>
          <p:nvPr/>
        </p:nvSpPr>
        <p:spPr>
          <a:xfrm>
            <a:off x="4123449" y="3619701"/>
            <a:ext cx="10650529" cy="2885673"/>
          </a:xfrm>
          <a:prstGeom prst="rect">
            <a:avLst/>
          </a:prstGeom>
        </p:spPr>
        <p:txBody>
          <a:bodyPr lIns="0" tIns="0" rIns="0" bIns="0" rtlCol="0" anchor="t">
            <a:spAutoFit/>
          </a:bodyPr>
          <a:lstStyle/>
          <a:p>
            <a:pPr algn="ctr">
              <a:lnSpc>
                <a:spcPts val="11572"/>
              </a:lnSpc>
            </a:pPr>
            <a:r>
              <a:rPr lang="en-US" sz="8265" b="1">
                <a:solidFill>
                  <a:srgbClr val="004AAD"/>
                </a:solidFill>
                <a:latin typeface="League Spartan"/>
                <a:ea typeface="League Spartan"/>
                <a:cs typeface="League Spartan"/>
                <a:sym typeface="League Spartan"/>
              </a:rPr>
              <a:t>MARE/MO K-8 CONFERENCE</a:t>
            </a:r>
          </a:p>
        </p:txBody>
      </p:sp>
      <p:sp>
        <p:nvSpPr>
          <p:cNvPr id="11" name="TextBox 11"/>
          <p:cNvSpPr txBox="1"/>
          <p:nvPr/>
        </p:nvSpPr>
        <p:spPr>
          <a:xfrm>
            <a:off x="4880587" y="7114974"/>
            <a:ext cx="8526827" cy="766579"/>
          </a:xfrm>
          <a:prstGeom prst="rect">
            <a:avLst/>
          </a:prstGeom>
        </p:spPr>
        <p:txBody>
          <a:bodyPr lIns="0" tIns="0" rIns="0" bIns="0" rtlCol="0" anchor="t">
            <a:spAutoFit/>
          </a:bodyPr>
          <a:lstStyle/>
          <a:p>
            <a:pPr algn="ctr">
              <a:lnSpc>
                <a:spcPts val="6047"/>
              </a:lnSpc>
              <a:spcBef>
                <a:spcPct val="0"/>
              </a:spcBef>
            </a:pPr>
            <a:r>
              <a:rPr lang="en-US" sz="4319">
                <a:solidFill>
                  <a:srgbClr val="303642"/>
                </a:solidFill>
                <a:latin typeface="Poppins"/>
                <a:ea typeface="Poppins"/>
                <a:cs typeface="Poppins"/>
                <a:sym typeface="Poppins"/>
              </a:rPr>
              <a:t>General Session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28700" y="89979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1547A2"/>
            </a:solidFill>
          </p:spPr>
          <p:txBody>
            <a:bodyPr/>
            <a:lstStyle/>
            <a:p>
              <a:endParaRPr lang="en-US"/>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923925"/>
            <a:ext cx="16407549" cy="912915"/>
          </a:xfrm>
          <a:prstGeom prst="rect">
            <a:avLst/>
          </a:prstGeom>
        </p:spPr>
        <p:txBody>
          <a:bodyPr lIns="0" tIns="0" rIns="0" bIns="0" rtlCol="0" anchor="t">
            <a:spAutoFit/>
          </a:bodyPr>
          <a:lstStyle/>
          <a:p>
            <a:pPr algn="l">
              <a:lnSpc>
                <a:spcPts val="7431"/>
              </a:lnSpc>
            </a:pPr>
            <a:r>
              <a:rPr lang="en-US" sz="5308" b="1">
                <a:solidFill>
                  <a:srgbClr val="004AAD"/>
                </a:solidFill>
                <a:latin typeface="League Spartan"/>
                <a:ea typeface="League Spartan"/>
                <a:cs typeface="League Spartan"/>
                <a:sym typeface="League Spartan"/>
              </a:rPr>
              <a:t>AVOIDING DISTRICT SPONSORSHIP</a:t>
            </a:r>
          </a:p>
        </p:txBody>
      </p:sp>
      <p:sp>
        <p:nvSpPr>
          <p:cNvPr id="7" name="TextBox 7"/>
          <p:cNvSpPr txBox="1"/>
          <p:nvPr/>
        </p:nvSpPr>
        <p:spPr>
          <a:xfrm>
            <a:off x="1028700" y="148590"/>
            <a:ext cx="11624780" cy="880110"/>
          </a:xfrm>
          <a:prstGeom prst="rect">
            <a:avLst/>
          </a:prstGeom>
        </p:spPr>
        <p:txBody>
          <a:bodyPr lIns="0" tIns="0" rIns="0" bIns="0" rtlCol="0" anchor="t">
            <a:spAutoFit/>
          </a:bodyPr>
          <a:lstStyle/>
          <a:p>
            <a:pPr algn="l">
              <a:lnSpc>
                <a:spcPts val="7139"/>
              </a:lnSpc>
            </a:pPr>
            <a:r>
              <a:rPr lang="en-US" sz="5100">
                <a:solidFill>
                  <a:srgbClr val="303642"/>
                </a:solidFill>
                <a:latin typeface="Roboto"/>
                <a:ea typeface="Roboto"/>
                <a:cs typeface="Roboto"/>
                <a:sym typeface="Roboto"/>
              </a:rPr>
              <a:t>PROVIDING EQUAL ACCESS &amp;</a:t>
            </a:r>
          </a:p>
        </p:txBody>
      </p:sp>
      <p:sp>
        <p:nvSpPr>
          <p:cNvPr id="8" name="TextBox 8"/>
          <p:cNvSpPr txBox="1"/>
          <p:nvPr/>
        </p:nvSpPr>
        <p:spPr>
          <a:xfrm>
            <a:off x="1026632" y="2092885"/>
            <a:ext cx="16230600" cy="5624195"/>
          </a:xfrm>
          <a:prstGeom prst="rect">
            <a:avLst/>
          </a:prstGeom>
        </p:spPr>
        <p:txBody>
          <a:bodyPr lIns="0" tIns="0" rIns="0" bIns="0" rtlCol="0" anchor="t">
            <a:spAutoFit/>
          </a:bodyPr>
          <a:lstStyle/>
          <a:p>
            <a:pPr marL="690882" lvl="1" indent="-345441" algn="l">
              <a:lnSpc>
                <a:spcPts val="4480"/>
              </a:lnSpc>
              <a:buFont typeface="Arial"/>
              <a:buChar char="•"/>
            </a:pPr>
            <a:r>
              <a:rPr lang="en-US" sz="3200">
                <a:solidFill>
                  <a:srgbClr val="303642"/>
                </a:solidFill>
                <a:latin typeface="Poppins"/>
                <a:ea typeface="Poppins"/>
                <a:cs typeface="Poppins"/>
                <a:sym typeface="Poppins"/>
              </a:rPr>
              <a:t>Must be student-initiated</a:t>
            </a:r>
          </a:p>
          <a:p>
            <a:pPr marL="1381764" lvl="2" indent="-460588" algn="l">
              <a:lnSpc>
                <a:spcPts val="4480"/>
              </a:lnSpc>
              <a:buFont typeface="Arial"/>
              <a:buChar char="⚬"/>
            </a:pPr>
            <a:r>
              <a:rPr lang="en-US" sz="3200">
                <a:solidFill>
                  <a:srgbClr val="303642"/>
                </a:solidFill>
                <a:latin typeface="Poppins"/>
                <a:ea typeface="Poppins"/>
                <a:cs typeface="Poppins"/>
                <a:sym typeface="Poppins"/>
              </a:rPr>
              <a:t>Use the process in your policies for this</a:t>
            </a:r>
          </a:p>
          <a:p>
            <a:pPr marL="690882" lvl="1" indent="-345441" algn="l">
              <a:lnSpc>
                <a:spcPts val="4480"/>
              </a:lnSpc>
              <a:buFont typeface="Arial"/>
              <a:buChar char="•"/>
            </a:pPr>
            <a:r>
              <a:rPr lang="en-US" sz="3200">
                <a:solidFill>
                  <a:srgbClr val="303642"/>
                </a:solidFill>
                <a:latin typeface="Poppins"/>
                <a:ea typeface="Poppins"/>
                <a:cs typeface="Poppins"/>
                <a:sym typeface="Poppins"/>
              </a:rPr>
              <a:t>Must be student-led</a:t>
            </a:r>
          </a:p>
          <a:p>
            <a:pPr marL="1381764" lvl="2" indent="-460588" algn="l">
              <a:lnSpc>
                <a:spcPts val="4480"/>
              </a:lnSpc>
              <a:buFont typeface="Arial"/>
              <a:buChar char="⚬"/>
            </a:pPr>
            <a:r>
              <a:rPr lang="en-US" sz="3200">
                <a:solidFill>
                  <a:srgbClr val="303642"/>
                </a:solidFill>
                <a:latin typeface="Poppins"/>
                <a:ea typeface="Poppins"/>
                <a:cs typeface="Poppins"/>
                <a:sym typeface="Poppins"/>
              </a:rPr>
              <a:t>Staff member can supervise only</a:t>
            </a:r>
          </a:p>
          <a:p>
            <a:pPr marL="690882" lvl="1" indent="-345441" algn="l">
              <a:lnSpc>
                <a:spcPts val="4480"/>
              </a:lnSpc>
              <a:buFont typeface="Arial"/>
              <a:buChar char="•"/>
            </a:pPr>
            <a:r>
              <a:rPr lang="en-US" sz="3200">
                <a:solidFill>
                  <a:srgbClr val="303642"/>
                </a:solidFill>
                <a:latin typeface="Poppins"/>
                <a:ea typeface="Poppins"/>
                <a:cs typeface="Poppins"/>
                <a:sym typeface="Poppins"/>
              </a:rPr>
              <a:t>The District can place time, place, and manner restrictions</a:t>
            </a:r>
          </a:p>
          <a:p>
            <a:pPr marL="1381764" lvl="2" indent="-460588" algn="l">
              <a:lnSpc>
                <a:spcPts val="4480"/>
              </a:lnSpc>
              <a:buFont typeface="Arial"/>
              <a:buChar char="⚬"/>
            </a:pPr>
            <a:r>
              <a:rPr lang="en-US" sz="3200">
                <a:solidFill>
                  <a:srgbClr val="303642"/>
                </a:solidFill>
                <a:latin typeface="Poppins"/>
                <a:ea typeface="Poppins"/>
                <a:cs typeface="Poppins"/>
                <a:sym typeface="Poppins"/>
              </a:rPr>
              <a:t>Not disruptive to school time, school events or activities</a:t>
            </a:r>
          </a:p>
          <a:p>
            <a:pPr marL="690882" lvl="1" indent="-345441" algn="l">
              <a:lnSpc>
                <a:spcPts val="4480"/>
              </a:lnSpc>
              <a:buFont typeface="Arial"/>
              <a:buChar char="•"/>
            </a:pPr>
            <a:r>
              <a:rPr lang="en-US" sz="3200">
                <a:solidFill>
                  <a:srgbClr val="303642"/>
                </a:solidFill>
                <a:latin typeface="Poppins"/>
                <a:ea typeface="Poppins"/>
                <a:cs typeface="Poppins"/>
                <a:sym typeface="Poppins"/>
              </a:rPr>
              <a:t>Publication and support must be equal and consistent</a:t>
            </a:r>
          </a:p>
          <a:p>
            <a:pPr marL="1381764" lvl="2" indent="-460588" algn="l">
              <a:lnSpc>
                <a:spcPts val="4480"/>
              </a:lnSpc>
              <a:buFont typeface="Arial"/>
              <a:buChar char="⚬"/>
            </a:pPr>
            <a:r>
              <a:rPr lang="en-US" sz="3200">
                <a:solidFill>
                  <a:srgbClr val="303642"/>
                </a:solidFill>
                <a:latin typeface="Poppins"/>
                <a:ea typeface="Poppins"/>
                <a:cs typeface="Poppins"/>
                <a:sym typeface="Poppins"/>
              </a:rPr>
              <a:t>Announcements</a:t>
            </a:r>
          </a:p>
          <a:p>
            <a:pPr marL="1381764" lvl="2" indent="-460588" algn="l">
              <a:lnSpc>
                <a:spcPts val="4480"/>
              </a:lnSpc>
              <a:buFont typeface="Arial"/>
              <a:buChar char="⚬"/>
            </a:pPr>
            <a:r>
              <a:rPr lang="en-US" sz="3200">
                <a:solidFill>
                  <a:srgbClr val="303642"/>
                </a:solidFill>
                <a:latin typeface="Poppins"/>
                <a:ea typeface="Poppins"/>
                <a:cs typeface="Poppins"/>
                <a:sym typeface="Poppins"/>
              </a:rPr>
              <a:t>Posters</a:t>
            </a:r>
          </a:p>
          <a:p>
            <a:pPr marL="1381764" lvl="2" indent="-460588" algn="l">
              <a:lnSpc>
                <a:spcPts val="4480"/>
              </a:lnSpc>
              <a:buFont typeface="Arial"/>
              <a:buChar char="⚬"/>
            </a:pPr>
            <a:r>
              <a:rPr lang="en-US" sz="3200">
                <a:solidFill>
                  <a:srgbClr val="303642"/>
                </a:solidFill>
                <a:latin typeface="Poppins"/>
                <a:ea typeface="Poppins"/>
                <a:cs typeface="Poppins"/>
                <a:sym typeface="Poppins"/>
              </a:rPr>
              <a:t>Yearbook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57175" y="4502250"/>
            <a:ext cx="18802350" cy="2957307"/>
            <a:chOff x="0" y="0"/>
            <a:chExt cx="4952059" cy="778879"/>
          </a:xfrm>
        </p:grpSpPr>
        <p:sp>
          <p:nvSpPr>
            <p:cNvPr id="4" name="Freeform 4"/>
            <p:cNvSpPr/>
            <p:nvPr/>
          </p:nvSpPr>
          <p:spPr>
            <a:xfrm>
              <a:off x="0" y="0"/>
              <a:ext cx="4952059" cy="778879"/>
            </a:xfrm>
            <a:custGeom>
              <a:avLst/>
              <a:gdLst/>
              <a:ahLst/>
              <a:cxnLst/>
              <a:rect l="l" t="t" r="r" b="b"/>
              <a:pathLst>
                <a:path w="4952059" h="778879">
                  <a:moveTo>
                    <a:pt x="20999" y="0"/>
                  </a:moveTo>
                  <a:lnTo>
                    <a:pt x="4931060" y="0"/>
                  </a:lnTo>
                  <a:cubicBezTo>
                    <a:pt x="4936629" y="0"/>
                    <a:pt x="4941970" y="2212"/>
                    <a:pt x="4945909" y="6151"/>
                  </a:cubicBezTo>
                  <a:cubicBezTo>
                    <a:pt x="4949847" y="10089"/>
                    <a:pt x="4952059" y="15430"/>
                    <a:pt x="4952059" y="20999"/>
                  </a:cubicBezTo>
                  <a:lnTo>
                    <a:pt x="4952059" y="757880"/>
                  </a:lnTo>
                  <a:cubicBezTo>
                    <a:pt x="4952059" y="763449"/>
                    <a:pt x="4949847" y="768790"/>
                    <a:pt x="4945909" y="772729"/>
                  </a:cubicBezTo>
                  <a:cubicBezTo>
                    <a:pt x="4941970" y="776667"/>
                    <a:pt x="4936629" y="778879"/>
                    <a:pt x="4931060" y="778879"/>
                  </a:cubicBezTo>
                  <a:lnTo>
                    <a:pt x="20999" y="778879"/>
                  </a:lnTo>
                  <a:cubicBezTo>
                    <a:pt x="15430" y="778879"/>
                    <a:pt x="10089" y="776667"/>
                    <a:pt x="6151" y="772729"/>
                  </a:cubicBezTo>
                  <a:cubicBezTo>
                    <a:pt x="2212" y="768790"/>
                    <a:pt x="0" y="763449"/>
                    <a:pt x="0" y="757880"/>
                  </a:cubicBezTo>
                  <a:lnTo>
                    <a:pt x="0" y="20999"/>
                  </a:lnTo>
                  <a:cubicBezTo>
                    <a:pt x="0" y="15430"/>
                    <a:pt x="2212" y="10089"/>
                    <a:pt x="6151" y="6151"/>
                  </a:cubicBezTo>
                  <a:cubicBezTo>
                    <a:pt x="10089" y="2212"/>
                    <a:pt x="15430" y="0"/>
                    <a:pt x="20999" y="0"/>
                  </a:cubicBezTo>
                  <a:close/>
                </a:path>
              </a:pathLst>
            </a:custGeom>
            <a:solidFill>
              <a:srgbClr val="1547A2"/>
            </a:solidFill>
          </p:spPr>
          <p:txBody>
            <a:bodyPr/>
            <a:lstStyle/>
            <a:p>
              <a:endParaRPr lang="en-US"/>
            </a:p>
          </p:txBody>
        </p:sp>
        <p:sp>
          <p:nvSpPr>
            <p:cNvPr id="5" name="TextBox 5"/>
            <p:cNvSpPr txBox="1"/>
            <p:nvPr/>
          </p:nvSpPr>
          <p:spPr>
            <a:xfrm>
              <a:off x="0" y="-47625"/>
              <a:ext cx="4952059" cy="82650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5029897"/>
            <a:ext cx="16230600" cy="1960956"/>
          </a:xfrm>
          <a:prstGeom prst="rect">
            <a:avLst/>
          </a:prstGeom>
        </p:spPr>
        <p:txBody>
          <a:bodyPr lIns="0" tIns="0" rIns="0" bIns="0" rtlCol="0" anchor="t">
            <a:spAutoFit/>
          </a:bodyPr>
          <a:lstStyle/>
          <a:p>
            <a:pPr algn="ctr">
              <a:lnSpc>
                <a:spcPts val="7940"/>
              </a:lnSpc>
            </a:pPr>
            <a:r>
              <a:rPr lang="en-US" sz="5672">
                <a:solidFill>
                  <a:srgbClr val="FFFFFF"/>
                </a:solidFill>
                <a:latin typeface="League Spartan"/>
                <a:ea typeface="League Spartan"/>
                <a:cs typeface="League Spartan"/>
                <a:sym typeface="League Spartan"/>
              </a:rPr>
              <a:t>THE BOARD’S ROLE IN STAFF &amp; </a:t>
            </a:r>
          </a:p>
          <a:p>
            <a:pPr algn="ctr">
              <a:lnSpc>
                <a:spcPts val="7940"/>
              </a:lnSpc>
            </a:pPr>
            <a:r>
              <a:rPr lang="en-US" sz="5672">
                <a:solidFill>
                  <a:srgbClr val="FFFFFF"/>
                </a:solidFill>
                <a:latin typeface="League Spartan"/>
                <a:ea typeface="League Spartan"/>
                <a:cs typeface="League Spartan"/>
                <a:sym typeface="League Spartan"/>
              </a:rPr>
              <a:t>STUDENT DISCIPLINE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44700" y="962072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1547A2"/>
            </a:solidFill>
          </p:spPr>
          <p:txBody>
            <a:bodyPr/>
            <a:lstStyle/>
            <a:p>
              <a:endParaRPr lang="en-US"/>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281402"/>
            <a:ext cx="7656173" cy="912915"/>
          </a:xfrm>
          <a:prstGeom prst="rect">
            <a:avLst/>
          </a:prstGeom>
        </p:spPr>
        <p:txBody>
          <a:bodyPr lIns="0" tIns="0" rIns="0" bIns="0" rtlCol="0" anchor="t">
            <a:spAutoFit/>
          </a:bodyPr>
          <a:lstStyle/>
          <a:p>
            <a:pPr algn="l">
              <a:lnSpc>
                <a:spcPts val="7431"/>
              </a:lnSpc>
            </a:pPr>
            <a:r>
              <a:rPr lang="en-US" sz="5308">
                <a:solidFill>
                  <a:srgbClr val="004AAD"/>
                </a:solidFill>
                <a:latin typeface="League Spartan"/>
                <a:ea typeface="League Spartan"/>
                <a:cs typeface="League Spartan"/>
                <a:sym typeface="League Spartan"/>
              </a:rPr>
              <a:t>ADMINISTRATION</a:t>
            </a:r>
          </a:p>
        </p:txBody>
      </p:sp>
      <p:sp>
        <p:nvSpPr>
          <p:cNvPr id="7" name="TextBox 7"/>
          <p:cNvSpPr txBox="1"/>
          <p:nvPr/>
        </p:nvSpPr>
        <p:spPr>
          <a:xfrm>
            <a:off x="1028700" y="469274"/>
            <a:ext cx="5427135"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“DUE PROCESS” &amp;</a:t>
            </a:r>
          </a:p>
        </p:txBody>
      </p:sp>
      <p:sp>
        <p:nvSpPr>
          <p:cNvPr id="8" name="TextBox 8"/>
          <p:cNvSpPr txBox="1"/>
          <p:nvPr/>
        </p:nvSpPr>
        <p:spPr>
          <a:xfrm>
            <a:off x="1257535" y="2258051"/>
            <a:ext cx="16677397" cy="7445375"/>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303642"/>
                </a:solidFill>
                <a:latin typeface="Poppins"/>
                <a:ea typeface="Poppins"/>
                <a:cs typeface="Poppins"/>
                <a:sym typeface="Poppins"/>
              </a:rPr>
              <a:t>Administrators serve as the first line of investigation and due process for staff and student matters</a:t>
            </a:r>
          </a:p>
          <a:p>
            <a:pPr marL="755651" lvl="1" indent="-377825" algn="l">
              <a:lnSpc>
                <a:spcPts val="4900"/>
              </a:lnSpc>
              <a:buFont typeface="Arial"/>
              <a:buChar char="•"/>
            </a:pPr>
            <a:r>
              <a:rPr lang="en-US" sz="3500">
                <a:solidFill>
                  <a:srgbClr val="303642"/>
                </a:solidFill>
                <a:latin typeface="Poppins"/>
                <a:ea typeface="Poppins"/>
                <a:cs typeface="Poppins"/>
                <a:sym typeface="Poppins"/>
              </a:rPr>
              <a:t>Only some matters would ever come before the Board per policy and law</a:t>
            </a:r>
          </a:p>
          <a:p>
            <a:pPr marL="755651" lvl="1" indent="-377825" algn="l">
              <a:lnSpc>
                <a:spcPts val="4900"/>
              </a:lnSpc>
              <a:buFont typeface="Arial"/>
              <a:buChar char="•"/>
            </a:pPr>
            <a:r>
              <a:rPr lang="en-US" sz="3500">
                <a:solidFill>
                  <a:srgbClr val="303642"/>
                </a:solidFill>
                <a:latin typeface="Poppins"/>
                <a:ea typeface="Poppins"/>
                <a:cs typeface="Poppins"/>
                <a:sym typeface="Poppins"/>
              </a:rPr>
              <a:t>Contracted employees</a:t>
            </a:r>
          </a:p>
          <a:p>
            <a:pPr marL="755651" lvl="1" indent="-377825" algn="l">
              <a:lnSpc>
                <a:spcPts val="4900"/>
              </a:lnSpc>
              <a:buFont typeface="Arial"/>
              <a:buChar char="•"/>
            </a:pPr>
            <a:r>
              <a:rPr lang="en-US" sz="3500">
                <a:solidFill>
                  <a:srgbClr val="303642"/>
                </a:solidFill>
                <a:latin typeface="Poppins"/>
                <a:ea typeface="Poppins"/>
                <a:cs typeface="Poppins"/>
                <a:sym typeface="Poppins"/>
              </a:rPr>
              <a:t>Discipline of more than 10 days OSS</a:t>
            </a:r>
          </a:p>
          <a:p>
            <a:pPr marL="755651" lvl="1" indent="-377825" algn="l">
              <a:lnSpc>
                <a:spcPts val="4900"/>
              </a:lnSpc>
              <a:buFont typeface="Arial"/>
              <a:buChar char="•"/>
            </a:pPr>
            <a:r>
              <a:rPr lang="en-US" sz="3500">
                <a:solidFill>
                  <a:srgbClr val="303642"/>
                </a:solidFill>
                <a:latin typeface="Poppins"/>
                <a:ea typeface="Poppins"/>
                <a:cs typeface="Poppins"/>
                <a:sym typeface="Poppins"/>
              </a:rPr>
              <a:t>Precedent setting when the Board hears matters not reserved for the Board </a:t>
            </a:r>
          </a:p>
          <a:p>
            <a:pPr marL="755651" lvl="1" indent="-377825" algn="l">
              <a:lnSpc>
                <a:spcPts val="4900"/>
              </a:lnSpc>
              <a:buFont typeface="Arial"/>
              <a:buChar char="•"/>
            </a:pPr>
            <a:r>
              <a:rPr lang="en-US" sz="3500">
                <a:solidFill>
                  <a:srgbClr val="303642"/>
                </a:solidFill>
                <a:latin typeface="Poppins"/>
                <a:ea typeface="Poppins"/>
                <a:cs typeface="Poppins"/>
                <a:sym typeface="Poppins"/>
              </a:rPr>
              <a:t>“Due Process” and the Board of Education </a:t>
            </a:r>
          </a:p>
          <a:p>
            <a:pPr marL="755651" lvl="1" indent="-377825" algn="l">
              <a:lnSpc>
                <a:spcPts val="4900"/>
              </a:lnSpc>
              <a:buFont typeface="Arial"/>
              <a:buChar char="•"/>
            </a:pPr>
            <a:r>
              <a:rPr lang="en-US" sz="3500">
                <a:solidFill>
                  <a:srgbClr val="303642"/>
                </a:solidFill>
                <a:latin typeface="Poppins"/>
                <a:ea typeface="Poppins"/>
                <a:cs typeface="Poppins"/>
                <a:sym typeface="Poppins"/>
              </a:rPr>
              <a:t>The Board must sit as a neutral fact-finder and decision-maker</a:t>
            </a:r>
          </a:p>
          <a:p>
            <a:pPr marL="755651" lvl="1" indent="-377825" algn="l">
              <a:lnSpc>
                <a:spcPts val="4900"/>
              </a:lnSpc>
              <a:buFont typeface="Arial"/>
              <a:buChar char="•"/>
            </a:pPr>
            <a:r>
              <a:rPr lang="en-US" sz="3500">
                <a:solidFill>
                  <a:srgbClr val="303642"/>
                </a:solidFill>
                <a:latin typeface="Poppins"/>
                <a:ea typeface="Poppins"/>
                <a:cs typeface="Poppins"/>
                <a:sym typeface="Poppins"/>
              </a:rPr>
              <a:t>No preconceived decision or determinations </a:t>
            </a:r>
          </a:p>
          <a:p>
            <a:pPr marL="755651" lvl="1" indent="-377825" algn="l">
              <a:lnSpc>
                <a:spcPts val="4900"/>
              </a:lnSpc>
              <a:buFont typeface="Arial"/>
              <a:buChar char="•"/>
            </a:pPr>
            <a:r>
              <a:rPr lang="en-US" sz="3500">
                <a:solidFill>
                  <a:srgbClr val="303642"/>
                </a:solidFill>
                <a:latin typeface="Poppins"/>
                <a:ea typeface="Poppins"/>
                <a:cs typeface="Poppins"/>
                <a:sym typeface="Poppins"/>
              </a:rPr>
              <a:t>Difficult when matters are “out there” in the public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44700" y="962072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1547A2"/>
            </a:solidFill>
          </p:spPr>
          <p:txBody>
            <a:bodyPr/>
            <a:lstStyle/>
            <a:p>
              <a:endParaRPr lang="en-US"/>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281402"/>
            <a:ext cx="16906232" cy="912915"/>
          </a:xfrm>
          <a:prstGeom prst="rect">
            <a:avLst/>
          </a:prstGeom>
        </p:spPr>
        <p:txBody>
          <a:bodyPr lIns="0" tIns="0" rIns="0" bIns="0" rtlCol="0" anchor="t">
            <a:spAutoFit/>
          </a:bodyPr>
          <a:lstStyle/>
          <a:p>
            <a:pPr algn="l">
              <a:lnSpc>
                <a:spcPts val="7431"/>
              </a:lnSpc>
            </a:pPr>
            <a:r>
              <a:rPr lang="en-US" sz="5308">
                <a:solidFill>
                  <a:srgbClr val="004AAD"/>
                </a:solidFill>
                <a:latin typeface="League Spartan"/>
                <a:ea typeface="League Spartan"/>
                <a:cs typeface="League Spartan"/>
                <a:sym typeface="League Spartan"/>
              </a:rPr>
              <a:t>BOARD OF EDUCATION</a:t>
            </a:r>
          </a:p>
        </p:txBody>
      </p:sp>
      <p:sp>
        <p:nvSpPr>
          <p:cNvPr id="7" name="TextBox 7"/>
          <p:cNvSpPr txBox="1"/>
          <p:nvPr/>
        </p:nvSpPr>
        <p:spPr>
          <a:xfrm>
            <a:off x="1028700" y="469274"/>
            <a:ext cx="7864844"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“DUE PROCESS” &amp; THE</a:t>
            </a:r>
          </a:p>
        </p:txBody>
      </p:sp>
      <p:sp>
        <p:nvSpPr>
          <p:cNvPr id="8" name="TextBox 8"/>
          <p:cNvSpPr txBox="1"/>
          <p:nvPr/>
        </p:nvSpPr>
        <p:spPr>
          <a:xfrm>
            <a:off x="1257535" y="2258051"/>
            <a:ext cx="16677397" cy="187325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303642"/>
                </a:solidFill>
                <a:latin typeface="Poppins"/>
                <a:ea typeface="Poppins"/>
                <a:cs typeface="Poppins"/>
                <a:sym typeface="Poppins"/>
              </a:rPr>
              <a:t>The Board must sit as a neutral fact-finder and decision-maker</a:t>
            </a:r>
          </a:p>
          <a:p>
            <a:pPr marL="755651" lvl="1" indent="-377825" algn="l">
              <a:lnSpc>
                <a:spcPts val="4900"/>
              </a:lnSpc>
              <a:buFont typeface="Arial"/>
              <a:buChar char="•"/>
            </a:pPr>
            <a:r>
              <a:rPr lang="en-US" sz="3500">
                <a:solidFill>
                  <a:srgbClr val="303642"/>
                </a:solidFill>
                <a:latin typeface="Poppins"/>
                <a:ea typeface="Poppins"/>
                <a:cs typeface="Poppins"/>
                <a:sym typeface="Poppins"/>
              </a:rPr>
              <a:t>No preconceived decision or determinations </a:t>
            </a:r>
          </a:p>
          <a:p>
            <a:pPr marL="755651" lvl="1" indent="-377825" algn="l">
              <a:lnSpc>
                <a:spcPts val="4900"/>
              </a:lnSpc>
              <a:buFont typeface="Arial"/>
              <a:buChar char="•"/>
            </a:pPr>
            <a:r>
              <a:rPr lang="en-US" sz="3500">
                <a:solidFill>
                  <a:srgbClr val="303642"/>
                </a:solidFill>
                <a:latin typeface="Poppins"/>
                <a:ea typeface="Poppins"/>
                <a:cs typeface="Poppins"/>
                <a:sym typeface="Poppins"/>
              </a:rPr>
              <a:t>Difficult when matters are “out there” in the public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57175" y="4502250"/>
            <a:ext cx="18802350" cy="2006600"/>
            <a:chOff x="0" y="0"/>
            <a:chExt cx="4952059" cy="528487"/>
          </a:xfrm>
        </p:grpSpPr>
        <p:sp>
          <p:nvSpPr>
            <p:cNvPr id="4" name="Freeform 4"/>
            <p:cNvSpPr/>
            <p:nvPr/>
          </p:nvSpPr>
          <p:spPr>
            <a:xfrm>
              <a:off x="0" y="0"/>
              <a:ext cx="4952059" cy="528487"/>
            </a:xfrm>
            <a:custGeom>
              <a:avLst/>
              <a:gdLst/>
              <a:ahLst/>
              <a:cxnLst/>
              <a:rect l="l" t="t" r="r" b="b"/>
              <a:pathLst>
                <a:path w="4952059" h="528487">
                  <a:moveTo>
                    <a:pt x="20999" y="0"/>
                  </a:moveTo>
                  <a:lnTo>
                    <a:pt x="4931060" y="0"/>
                  </a:lnTo>
                  <a:cubicBezTo>
                    <a:pt x="4936629" y="0"/>
                    <a:pt x="4941970" y="2212"/>
                    <a:pt x="4945909" y="6151"/>
                  </a:cubicBezTo>
                  <a:cubicBezTo>
                    <a:pt x="4949847" y="10089"/>
                    <a:pt x="4952059" y="15430"/>
                    <a:pt x="4952059" y="20999"/>
                  </a:cubicBezTo>
                  <a:lnTo>
                    <a:pt x="4952059" y="507488"/>
                  </a:lnTo>
                  <a:cubicBezTo>
                    <a:pt x="4952059" y="519086"/>
                    <a:pt x="4942658" y="528487"/>
                    <a:pt x="4931060" y="528487"/>
                  </a:cubicBezTo>
                  <a:lnTo>
                    <a:pt x="20999" y="528487"/>
                  </a:lnTo>
                  <a:cubicBezTo>
                    <a:pt x="15430" y="528487"/>
                    <a:pt x="10089" y="526275"/>
                    <a:pt x="6151" y="522337"/>
                  </a:cubicBezTo>
                  <a:cubicBezTo>
                    <a:pt x="2212" y="518399"/>
                    <a:pt x="0" y="513057"/>
                    <a:pt x="0" y="507488"/>
                  </a:cubicBezTo>
                  <a:lnTo>
                    <a:pt x="0" y="20999"/>
                  </a:lnTo>
                  <a:cubicBezTo>
                    <a:pt x="0" y="15430"/>
                    <a:pt x="2212" y="10089"/>
                    <a:pt x="6151" y="6151"/>
                  </a:cubicBezTo>
                  <a:cubicBezTo>
                    <a:pt x="10089" y="2212"/>
                    <a:pt x="15430" y="0"/>
                    <a:pt x="20999" y="0"/>
                  </a:cubicBezTo>
                  <a:close/>
                </a:path>
              </a:pathLst>
            </a:custGeom>
            <a:solidFill>
              <a:srgbClr val="1547A2"/>
            </a:solidFill>
          </p:spPr>
          <p:txBody>
            <a:bodyPr/>
            <a:lstStyle/>
            <a:p>
              <a:endParaRPr lang="en-US"/>
            </a:p>
          </p:txBody>
        </p:sp>
        <p:sp>
          <p:nvSpPr>
            <p:cNvPr id="5" name="TextBox 5"/>
            <p:cNvSpPr txBox="1"/>
            <p:nvPr/>
          </p:nvSpPr>
          <p:spPr>
            <a:xfrm>
              <a:off x="0" y="-47625"/>
              <a:ext cx="4952059" cy="57611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5029897"/>
            <a:ext cx="16230600" cy="960831"/>
          </a:xfrm>
          <a:prstGeom prst="rect">
            <a:avLst/>
          </a:prstGeom>
        </p:spPr>
        <p:txBody>
          <a:bodyPr lIns="0" tIns="0" rIns="0" bIns="0" rtlCol="0" anchor="t">
            <a:spAutoFit/>
          </a:bodyPr>
          <a:lstStyle/>
          <a:p>
            <a:pPr algn="ctr">
              <a:lnSpc>
                <a:spcPts val="7940"/>
              </a:lnSpc>
            </a:pPr>
            <a:r>
              <a:rPr lang="en-US" sz="5672">
                <a:solidFill>
                  <a:srgbClr val="FFFFFF"/>
                </a:solidFill>
                <a:latin typeface="League Spartan"/>
                <a:ea typeface="League Spartan"/>
                <a:cs typeface="League Spartan"/>
                <a:sym typeface="League Spartan"/>
              </a:rPr>
              <a:t>SUNSHINE LAW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982450" y="89979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1547A2"/>
            </a:solidFill>
          </p:spPr>
          <p:txBody>
            <a:bodyPr/>
            <a:lstStyle/>
            <a:p>
              <a:endParaRPr lang="en-US"/>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449389" y="1681184"/>
            <a:ext cx="11375146" cy="912915"/>
          </a:xfrm>
          <a:prstGeom prst="rect">
            <a:avLst/>
          </a:prstGeom>
        </p:spPr>
        <p:txBody>
          <a:bodyPr lIns="0" tIns="0" rIns="0" bIns="0" rtlCol="0" anchor="t">
            <a:spAutoFit/>
          </a:bodyPr>
          <a:lstStyle/>
          <a:p>
            <a:pPr algn="l">
              <a:lnSpc>
                <a:spcPts val="7431"/>
              </a:lnSpc>
            </a:pPr>
            <a:r>
              <a:rPr lang="en-US" sz="5308" b="1">
                <a:solidFill>
                  <a:srgbClr val="004AAD"/>
                </a:solidFill>
                <a:latin typeface="League Spartan"/>
                <a:ea typeface="League Spartan"/>
                <a:cs typeface="League Spartan"/>
                <a:sym typeface="League Spartan"/>
              </a:rPr>
              <a:t>UPDATES IN THE SUNSHINE LAW</a:t>
            </a:r>
          </a:p>
        </p:txBody>
      </p:sp>
      <p:sp>
        <p:nvSpPr>
          <p:cNvPr id="7" name="TextBox 7"/>
          <p:cNvSpPr txBox="1"/>
          <p:nvPr/>
        </p:nvSpPr>
        <p:spPr>
          <a:xfrm>
            <a:off x="11982450" y="914400"/>
            <a:ext cx="4842085"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SUNSHINE LAW </a:t>
            </a:r>
          </a:p>
        </p:txBody>
      </p:sp>
      <p:sp>
        <p:nvSpPr>
          <p:cNvPr id="8" name="TextBox 8"/>
          <p:cNvSpPr txBox="1"/>
          <p:nvPr/>
        </p:nvSpPr>
        <p:spPr>
          <a:xfrm>
            <a:off x="1028700" y="2949637"/>
            <a:ext cx="16230600" cy="558800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303642"/>
                </a:solidFill>
                <a:latin typeface="Poppins"/>
                <a:ea typeface="Poppins"/>
                <a:cs typeface="Poppins"/>
                <a:sym typeface="Poppins"/>
              </a:rPr>
              <a:t>HB 145 was signed by the Governor on July 14, 2025, modifying certain provisions of the Missouri Sunshine Law. </a:t>
            </a:r>
          </a:p>
          <a:p>
            <a:pPr marL="755651" lvl="1" indent="-377825" algn="l">
              <a:lnSpc>
                <a:spcPts val="4900"/>
              </a:lnSpc>
              <a:buFont typeface="Arial"/>
              <a:buChar char="•"/>
            </a:pPr>
            <a:r>
              <a:rPr lang="en-US" sz="3500">
                <a:solidFill>
                  <a:srgbClr val="303642"/>
                </a:solidFill>
                <a:latin typeface="Poppins"/>
                <a:ea typeface="Poppins"/>
                <a:cs typeface="Poppins"/>
                <a:sym typeface="Poppins"/>
              </a:rPr>
              <a:t>It went into effect on August 28, 2025.</a:t>
            </a:r>
          </a:p>
          <a:p>
            <a:pPr marL="755651" lvl="1" indent="-377825" algn="l">
              <a:lnSpc>
                <a:spcPts val="4900"/>
              </a:lnSpc>
              <a:buFont typeface="Arial"/>
              <a:buChar char="•"/>
            </a:pPr>
            <a:r>
              <a:rPr lang="en-US" sz="3500">
                <a:solidFill>
                  <a:srgbClr val="303642"/>
                </a:solidFill>
                <a:latin typeface="Poppins"/>
                <a:ea typeface="Poppins"/>
                <a:cs typeface="Poppins"/>
                <a:sym typeface="Poppins"/>
              </a:rPr>
              <a:t>Changes were made to § 610.021, RSMo., which is the statute that allows for closure of certain records; however, the changes likely won’t affect schools (endangered plants, personal information of campers, etc.). </a:t>
            </a:r>
          </a:p>
          <a:p>
            <a:pPr marL="755651" lvl="1" indent="-377825" algn="l">
              <a:lnSpc>
                <a:spcPts val="4900"/>
              </a:lnSpc>
              <a:buFont typeface="Arial"/>
              <a:buChar char="•"/>
            </a:pPr>
            <a:r>
              <a:rPr lang="en-US" sz="3500">
                <a:solidFill>
                  <a:srgbClr val="303642"/>
                </a:solidFill>
                <a:latin typeface="Poppins"/>
                <a:ea typeface="Poppins"/>
                <a:cs typeface="Poppins"/>
                <a:sym typeface="Poppins"/>
              </a:rPr>
              <a:t>Changes were also made to § 610.026, RSMo., though, related to how public governmental bodies respond to Sunshine Law Requests.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28700" y="89979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1547A2"/>
            </a:solidFill>
          </p:spPr>
          <p:txBody>
            <a:bodyPr/>
            <a:lstStyle/>
            <a:p>
              <a:endParaRPr lang="en-US"/>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144000" y="1681184"/>
            <a:ext cx="7680535" cy="912915"/>
          </a:xfrm>
          <a:prstGeom prst="rect">
            <a:avLst/>
          </a:prstGeom>
        </p:spPr>
        <p:txBody>
          <a:bodyPr lIns="0" tIns="0" rIns="0" bIns="0" rtlCol="0" anchor="t">
            <a:spAutoFit/>
          </a:bodyPr>
          <a:lstStyle/>
          <a:p>
            <a:pPr algn="l">
              <a:lnSpc>
                <a:spcPts val="7431"/>
              </a:lnSpc>
            </a:pPr>
            <a:r>
              <a:rPr lang="en-US" sz="5308" b="1">
                <a:solidFill>
                  <a:srgbClr val="004AAD"/>
                </a:solidFill>
                <a:latin typeface="League Spartan"/>
                <a:ea typeface="League Spartan"/>
                <a:cs typeface="League Spartan"/>
                <a:sym typeface="League Spartan"/>
              </a:rPr>
              <a:t>REQUIRING PAYMENT</a:t>
            </a:r>
          </a:p>
        </p:txBody>
      </p:sp>
      <p:sp>
        <p:nvSpPr>
          <p:cNvPr id="7" name="TextBox 7"/>
          <p:cNvSpPr txBox="1"/>
          <p:nvPr/>
        </p:nvSpPr>
        <p:spPr>
          <a:xfrm>
            <a:off x="11982450" y="914400"/>
            <a:ext cx="4842085"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SUNSHINE LAW </a:t>
            </a:r>
          </a:p>
        </p:txBody>
      </p:sp>
      <p:sp>
        <p:nvSpPr>
          <p:cNvPr id="8" name="TextBox 8"/>
          <p:cNvSpPr txBox="1"/>
          <p:nvPr/>
        </p:nvSpPr>
        <p:spPr>
          <a:xfrm>
            <a:off x="1028700" y="2949637"/>
            <a:ext cx="16230600" cy="4968875"/>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303642"/>
                </a:solidFill>
                <a:latin typeface="Poppins"/>
                <a:ea typeface="Poppins"/>
                <a:cs typeface="Poppins"/>
                <a:sym typeface="Poppins"/>
              </a:rPr>
              <a:t>The new language allows public bodies (including school districts) to charge fees up front, prior to fulfilling Sunshine Law Requests. </a:t>
            </a:r>
          </a:p>
          <a:p>
            <a:pPr marL="755651" lvl="1" indent="-377825" algn="l">
              <a:lnSpc>
                <a:spcPts val="4900"/>
              </a:lnSpc>
              <a:buFont typeface="Arial"/>
              <a:buChar char="•"/>
            </a:pPr>
            <a:r>
              <a:rPr lang="en-US" sz="3500">
                <a:solidFill>
                  <a:srgbClr val="303642"/>
                </a:solidFill>
                <a:latin typeface="Poppins"/>
                <a:ea typeface="Poppins"/>
                <a:cs typeface="Poppins"/>
                <a:sym typeface="Poppins"/>
              </a:rPr>
              <a:t>Requests will be considered withdrawn if the requestor fails to remit all fees within 90 days, or within 150 days if the requested fees are greater than $1k. This includes responses where clarification is requested.</a:t>
            </a:r>
          </a:p>
          <a:p>
            <a:pPr marL="755651" lvl="1" indent="-377825" algn="l">
              <a:lnSpc>
                <a:spcPts val="4900"/>
              </a:lnSpc>
              <a:buFont typeface="Arial"/>
              <a:buChar char="•"/>
            </a:pPr>
            <a:r>
              <a:rPr lang="en-US" sz="3500">
                <a:solidFill>
                  <a:srgbClr val="303642"/>
                </a:solidFill>
                <a:latin typeface="Poppins"/>
                <a:ea typeface="Poppins"/>
                <a:cs typeface="Poppins"/>
                <a:sym typeface="Poppins"/>
              </a:rPr>
              <a:t>The clock starts ticking as of the day the requestor is made aware of the charge.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982450" y="89979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1547A2"/>
            </a:solidFill>
          </p:spPr>
          <p:txBody>
            <a:bodyPr/>
            <a:lstStyle/>
            <a:p>
              <a:endParaRPr lang="en-US"/>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144000" y="1681184"/>
            <a:ext cx="7680535" cy="912915"/>
          </a:xfrm>
          <a:prstGeom prst="rect">
            <a:avLst/>
          </a:prstGeom>
        </p:spPr>
        <p:txBody>
          <a:bodyPr lIns="0" tIns="0" rIns="0" bIns="0" rtlCol="0" anchor="t">
            <a:spAutoFit/>
          </a:bodyPr>
          <a:lstStyle/>
          <a:p>
            <a:pPr algn="l">
              <a:lnSpc>
                <a:spcPts val="7431"/>
              </a:lnSpc>
            </a:pPr>
            <a:r>
              <a:rPr lang="en-US" sz="5308" b="1">
                <a:solidFill>
                  <a:srgbClr val="004AAD"/>
                </a:solidFill>
                <a:latin typeface="League Spartan"/>
                <a:ea typeface="League Spartan"/>
                <a:cs typeface="League Spartan"/>
                <a:sym typeface="League Spartan"/>
              </a:rPr>
              <a:t>REQUIRING PAYMENT</a:t>
            </a:r>
          </a:p>
        </p:txBody>
      </p:sp>
      <p:sp>
        <p:nvSpPr>
          <p:cNvPr id="7" name="TextBox 7"/>
          <p:cNvSpPr txBox="1"/>
          <p:nvPr/>
        </p:nvSpPr>
        <p:spPr>
          <a:xfrm>
            <a:off x="11982450" y="914400"/>
            <a:ext cx="4842085"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SUNSHINE LAW </a:t>
            </a:r>
          </a:p>
        </p:txBody>
      </p:sp>
      <p:sp>
        <p:nvSpPr>
          <p:cNvPr id="8" name="TextBox 8"/>
          <p:cNvSpPr txBox="1"/>
          <p:nvPr/>
        </p:nvSpPr>
        <p:spPr>
          <a:xfrm>
            <a:off x="1028700" y="2754621"/>
            <a:ext cx="16230600" cy="6207125"/>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303642"/>
                </a:solidFill>
                <a:latin typeface="Poppins"/>
                <a:ea typeface="Poppins"/>
                <a:cs typeface="Poppins"/>
                <a:sym typeface="Poppins"/>
              </a:rPr>
              <a:t>Notice must be made to the requestor that they have to pay within the time limits or the request will be considered withdrawn.</a:t>
            </a:r>
          </a:p>
          <a:p>
            <a:pPr marL="755651" lvl="1" indent="-377825" algn="l">
              <a:lnSpc>
                <a:spcPts val="4900"/>
              </a:lnSpc>
              <a:buFont typeface="Arial"/>
              <a:buChar char="•"/>
            </a:pPr>
            <a:r>
              <a:rPr lang="en-US" sz="3500">
                <a:solidFill>
                  <a:srgbClr val="303642"/>
                </a:solidFill>
                <a:latin typeface="Poppins"/>
                <a:ea typeface="Poppins"/>
                <a:cs typeface="Poppins"/>
                <a:sym typeface="Poppins"/>
              </a:rPr>
              <a:t>If the request is considered withdrawn, and then a substantially similar or same request is made, the initial fee, plus any subsequent fee necessary to fulfill the request may be charged to the requestor. </a:t>
            </a:r>
          </a:p>
          <a:p>
            <a:pPr marL="755651" lvl="1" indent="-377825" algn="l">
              <a:lnSpc>
                <a:spcPts val="4900"/>
              </a:lnSpc>
              <a:buFont typeface="Arial"/>
              <a:buChar char="•"/>
            </a:pPr>
            <a:r>
              <a:rPr lang="en-US" sz="3500">
                <a:solidFill>
                  <a:srgbClr val="303642"/>
                </a:solidFill>
                <a:latin typeface="Poppins"/>
                <a:ea typeface="Poppins"/>
                <a:cs typeface="Poppins"/>
                <a:sym typeface="Poppins"/>
              </a:rPr>
              <a:t>Any pending requests for records as of August 28, 2025 will be considered withdrawn if the fees aren’t paid by January 1, 2026. </a:t>
            </a:r>
          </a:p>
          <a:p>
            <a:pPr marL="755651" lvl="1" indent="-377825" algn="l">
              <a:lnSpc>
                <a:spcPts val="4900"/>
              </a:lnSpc>
              <a:buFont typeface="Arial"/>
              <a:buChar char="•"/>
            </a:pPr>
            <a:r>
              <a:rPr lang="en-US" sz="3500">
                <a:solidFill>
                  <a:srgbClr val="303642"/>
                </a:solidFill>
                <a:latin typeface="Poppins"/>
                <a:ea typeface="Poppins"/>
                <a:cs typeface="Poppins"/>
                <a:sym typeface="Poppins"/>
              </a:rPr>
              <a:t>The new requirements do not apply if a lawsuit has been filed against the public body with regard to the records that are subject to the request.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57175" y="4502250"/>
            <a:ext cx="18802350" cy="2006600"/>
            <a:chOff x="0" y="0"/>
            <a:chExt cx="4952059" cy="528487"/>
          </a:xfrm>
        </p:grpSpPr>
        <p:sp>
          <p:nvSpPr>
            <p:cNvPr id="4" name="Freeform 4"/>
            <p:cNvSpPr/>
            <p:nvPr/>
          </p:nvSpPr>
          <p:spPr>
            <a:xfrm>
              <a:off x="0" y="0"/>
              <a:ext cx="4952059" cy="528487"/>
            </a:xfrm>
            <a:custGeom>
              <a:avLst/>
              <a:gdLst/>
              <a:ahLst/>
              <a:cxnLst/>
              <a:rect l="l" t="t" r="r" b="b"/>
              <a:pathLst>
                <a:path w="4952059" h="528487">
                  <a:moveTo>
                    <a:pt x="20999" y="0"/>
                  </a:moveTo>
                  <a:lnTo>
                    <a:pt x="4931060" y="0"/>
                  </a:lnTo>
                  <a:cubicBezTo>
                    <a:pt x="4936629" y="0"/>
                    <a:pt x="4941970" y="2212"/>
                    <a:pt x="4945909" y="6151"/>
                  </a:cubicBezTo>
                  <a:cubicBezTo>
                    <a:pt x="4949847" y="10089"/>
                    <a:pt x="4952059" y="15430"/>
                    <a:pt x="4952059" y="20999"/>
                  </a:cubicBezTo>
                  <a:lnTo>
                    <a:pt x="4952059" y="507488"/>
                  </a:lnTo>
                  <a:cubicBezTo>
                    <a:pt x="4952059" y="519086"/>
                    <a:pt x="4942658" y="528487"/>
                    <a:pt x="4931060" y="528487"/>
                  </a:cubicBezTo>
                  <a:lnTo>
                    <a:pt x="20999" y="528487"/>
                  </a:lnTo>
                  <a:cubicBezTo>
                    <a:pt x="15430" y="528487"/>
                    <a:pt x="10089" y="526275"/>
                    <a:pt x="6151" y="522337"/>
                  </a:cubicBezTo>
                  <a:cubicBezTo>
                    <a:pt x="2212" y="518399"/>
                    <a:pt x="0" y="513057"/>
                    <a:pt x="0" y="507488"/>
                  </a:cubicBezTo>
                  <a:lnTo>
                    <a:pt x="0" y="20999"/>
                  </a:lnTo>
                  <a:cubicBezTo>
                    <a:pt x="0" y="15430"/>
                    <a:pt x="2212" y="10089"/>
                    <a:pt x="6151" y="6151"/>
                  </a:cubicBezTo>
                  <a:cubicBezTo>
                    <a:pt x="10089" y="2212"/>
                    <a:pt x="15430" y="0"/>
                    <a:pt x="20999" y="0"/>
                  </a:cubicBezTo>
                  <a:close/>
                </a:path>
              </a:pathLst>
            </a:custGeom>
            <a:solidFill>
              <a:srgbClr val="1547A2"/>
            </a:solidFill>
          </p:spPr>
          <p:txBody>
            <a:bodyPr/>
            <a:lstStyle/>
            <a:p>
              <a:endParaRPr lang="en-US"/>
            </a:p>
          </p:txBody>
        </p:sp>
        <p:sp>
          <p:nvSpPr>
            <p:cNvPr id="5" name="TextBox 5"/>
            <p:cNvSpPr txBox="1"/>
            <p:nvPr/>
          </p:nvSpPr>
          <p:spPr>
            <a:xfrm>
              <a:off x="0" y="-47625"/>
              <a:ext cx="4952059" cy="57611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061324" y="0"/>
            <a:ext cx="8936831" cy="10287000"/>
          </a:xfrm>
          <a:custGeom>
            <a:avLst/>
            <a:gdLst/>
            <a:ahLst/>
            <a:cxnLst/>
            <a:rect l="l" t="t" r="r" b="b"/>
            <a:pathLst>
              <a:path w="8936831" h="10287000">
                <a:moveTo>
                  <a:pt x="0" y="0"/>
                </a:moveTo>
                <a:lnTo>
                  <a:pt x="8936832" y="0"/>
                </a:lnTo>
                <a:lnTo>
                  <a:pt x="8936832" y="10287000"/>
                </a:lnTo>
                <a:lnTo>
                  <a:pt x="0" y="10287000"/>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3407931" y="5038725"/>
            <a:ext cx="16230600" cy="960831"/>
          </a:xfrm>
          <a:prstGeom prst="rect">
            <a:avLst/>
          </a:prstGeom>
        </p:spPr>
        <p:txBody>
          <a:bodyPr lIns="0" tIns="0" rIns="0" bIns="0" rtlCol="0" anchor="t">
            <a:spAutoFit/>
          </a:bodyPr>
          <a:lstStyle/>
          <a:p>
            <a:pPr algn="ctr">
              <a:lnSpc>
                <a:spcPts val="7940"/>
              </a:lnSpc>
            </a:pPr>
            <a:r>
              <a:rPr lang="en-US" sz="5672">
                <a:solidFill>
                  <a:srgbClr val="FFFFFF"/>
                </a:solidFill>
                <a:latin typeface="League Spartan"/>
                <a:ea typeface="League Spartan"/>
                <a:cs typeface="League Spartan"/>
                <a:sym typeface="League Spartan"/>
              </a:rPr>
              <a:t>BOARD MEMBERSHP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28700" y="89979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1547A2"/>
            </a:solidFill>
          </p:spPr>
          <p:txBody>
            <a:bodyPr/>
            <a:lstStyle/>
            <a:p>
              <a:endParaRPr lang="en-US"/>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360871"/>
            <a:ext cx="6242301" cy="912915"/>
          </a:xfrm>
          <a:prstGeom prst="rect">
            <a:avLst/>
          </a:prstGeom>
        </p:spPr>
        <p:txBody>
          <a:bodyPr lIns="0" tIns="0" rIns="0" bIns="0" rtlCol="0" anchor="t">
            <a:spAutoFit/>
          </a:bodyPr>
          <a:lstStyle/>
          <a:p>
            <a:pPr algn="l">
              <a:lnSpc>
                <a:spcPts val="7431"/>
              </a:lnSpc>
            </a:pPr>
            <a:r>
              <a:rPr lang="en-US" sz="5308">
                <a:solidFill>
                  <a:srgbClr val="004AAD"/>
                </a:solidFill>
                <a:latin typeface="League Spartan"/>
                <a:ea typeface="League Spartan"/>
                <a:cs typeface="League Spartan"/>
                <a:sym typeface="League Spartan"/>
              </a:rPr>
              <a:t>BASICS</a:t>
            </a:r>
          </a:p>
        </p:txBody>
      </p:sp>
      <p:sp>
        <p:nvSpPr>
          <p:cNvPr id="7" name="TextBox 7"/>
          <p:cNvSpPr txBox="1"/>
          <p:nvPr/>
        </p:nvSpPr>
        <p:spPr>
          <a:xfrm>
            <a:off x="1028700" y="548744"/>
            <a:ext cx="5634574"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BOARD MEMBER</a:t>
            </a:r>
          </a:p>
        </p:txBody>
      </p:sp>
      <p:sp>
        <p:nvSpPr>
          <p:cNvPr id="8" name="TextBox 8"/>
          <p:cNvSpPr txBox="1"/>
          <p:nvPr/>
        </p:nvSpPr>
        <p:spPr>
          <a:xfrm>
            <a:off x="1113358" y="2553718"/>
            <a:ext cx="16061284" cy="5588000"/>
          </a:xfrm>
          <a:prstGeom prst="rect">
            <a:avLst/>
          </a:prstGeom>
        </p:spPr>
        <p:txBody>
          <a:bodyPr lIns="0" tIns="0" rIns="0" bIns="0" rtlCol="0" anchor="t">
            <a:spAutoFit/>
          </a:bodyPr>
          <a:lstStyle/>
          <a:p>
            <a:pPr marL="755651" lvl="1" indent="-377825" algn="l">
              <a:lnSpc>
                <a:spcPts val="4900"/>
              </a:lnSpc>
              <a:buFont typeface="Arial"/>
              <a:buChar char="•"/>
            </a:pPr>
            <a:r>
              <a:rPr lang="en-US" sz="3500" b="1">
                <a:solidFill>
                  <a:srgbClr val="303642"/>
                </a:solidFill>
                <a:latin typeface="Poppins Bold"/>
                <a:ea typeface="Poppins Bold"/>
                <a:cs typeface="Poppins Bold"/>
                <a:sym typeface="Poppins Bold"/>
              </a:rPr>
              <a:t>Basic qualifications</a:t>
            </a:r>
          </a:p>
          <a:p>
            <a:pPr marL="1511301" lvl="2" indent="-503767" algn="l">
              <a:lnSpc>
                <a:spcPts val="4900"/>
              </a:lnSpc>
              <a:buFont typeface="Arial"/>
              <a:buChar char="⚬"/>
            </a:pPr>
            <a:r>
              <a:rPr lang="en-US" sz="3500" b="1">
                <a:solidFill>
                  <a:srgbClr val="303642"/>
                </a:solidFill>
                <a:latin typeface="Poppins Bold"/>
                <a:ea typeface="Poppins Bold"/>
                <a:cs typeface="Poppins Bold"/>
                <a:sym typeface="Poppins Bold"/>
              </a:rPr>
              <a:t>Age</a:t>
            </a:r>
            <a:r>
              <a:rPr lang="en-US" sz="3500">
                <a:solidFill>
                  <a:srgbClr val="303642"/>
                </a:solidFill>
                <a:latin typeface="Poppins"/>
                <a:ea typeface="Poppins"/>
                <a:cs typeface="Poppins"/>
                <a:sym typeface="Poppins"/>
              </a:rPr>
              <a:t>: At least 24 years old. </a:t>
            </a:r>
          </a:p>
          <a:p>
            <a:pPr marL="1511301" lvl="2" indent="-503767" algn="l">
              <a:lnSpc>
                <a:spcPts val="4900"/>
              </a:lnSpc>
              <a:buFont typeface="Arial"/>
              <a:buChar char="⚬"/>
            </a:pPr>
            <a:r>
              <a:rPr lang="en-US" sz="3500" b="1">
                <a:solidFill>
                  <a:srgbClr val="303642"/>
                </a:solidFill>
                <a:latin typeface="Poppins Bold"/>
                <a:ea typeface="Poppins Bold"/>
                <a:cs typeface="Poppins Bold"/>
                <a:sym typeface="Poppins Bold"/>
              </a:rPr>
              <a:t>Citizenship</a:t>
            </a:r>
            <a:r>
              <a:rPr lang="en-US" sz="3500">
                <a:solidFill>
                  <a:srgbClr val="303642"/>
                </a:solidFill>
                <a:latin typeface="Poppins"/>
                <a:ea typeface="Poppins"/>
                <a:cs typeface="Poppins"/>
                <a:sym typeface="Poppins"/>
              </a:rPr>
              <a:t>: A citizen of the United States. </a:t>
            </a:r>
          </a:p>
          <a:p>
            <a:pPr marL="1511301" lvl="2" indent="-503767" algn="l">
              <a:lnSpc>
                <a:spcPts val="4900"/>
              </a:lnSpc>
              <a:buFont typeface="Arial"/>
              <a:buChar char="⚬"/>
            </a:pPr>
            <a:r>
              <a:rPr lang="en-US" sz="3500" b="1">
                <a:solidFill>
                  <a:srgbClr val="303642"/>
                </a:solidFill>
                <a:latin typeface="Poppins Bold"/>
                <a:ea typeface="Poppins Bold"/>
                <a:cs typeface="Poppins Bold"/>
                <a:sym typeface="Poppins Bold"/>
              </a:rPr>
              <a:t>Residency</a:t>
            </a:r>
            <a:r>
              <a:rPr lang="en-US" sz="3500">
                <a:solidFill>
                  <a:srgbClr val="303642"/>
                </a:solidFill>
                <a:latin typeface="Poppins"/>
                <a:ea typeface="Poppins"/>
                <a:cs typeface="Poppins"/>
                <a:sym typeface="Poppins"/>
              </a:rPr>
              <a:t>: A resident of Missouri for at least one year immediately preceding the election and a resident taxpayer of the specific school district. In urban districts, this is a "voter of the district" instead of a "resident taxpayer". </a:t>
            </a:r>
          </a:p>
          <a:p>
            <a:pPr marL="755651" lvl="1" indent="-377825" algn="l">
              <a:lnSpc>
                <a:spcPts val="4900"/>
              </a:lnSpc>
              <a:buFont typeface="Arial"/>
              <a:buChar char="•"/>
            </a:pPr>
            <a:r>
              <a:rPr lang="en-US" sz="3500" b="1">
                <a:solidFill>
                  <a:srgbClr val="303642"/>
                </a:solidFill>
                <a:latin typeface="Poppins Bold"/>
                <a:ea typeface="Poppins Bold"/>
                <a:cs typeface="Poppins Bold"/>
                <a:sym typeface="Poppins Bold"/>
              </a:rPr>
              <a:t>Tax Status</a:t>
            </a:r>
            <a:r>
              <a:rPr lang="en-US" sz="3500">
                <a:solidFill>
                  <a:srgbClr val="303642"/>
                </a:solidFill>
                <a:latin typeface="Poppins"/>
                <a:ea typeface="Poppins"/>
                <a:cs typeface="Poppins"/>
                <a:sym typeface="Poppins"/>
              </a:rPr>
              <a:t>: Not delinquent in paying state income tax, personal property tax, municipal tax, or real property tax.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6792707" cy="10287000"/>
            <a:chOff x="0" y="0"/>
            <a:chExt cx="1789026" cy="2709333"/>
          </a:xfrm>
        </p:grpSpPr>
        <p:sp>
          <p:nvSpPr>
            <p:cNvPr id="4" name="Freeform 4"/>
            <p:cNvSpPr/>
            <p:nvPr/>
          </p:nvSpPr>
          <p:spPr>
            <a:xfrm>
              <a:off x="0" y="0"/>
              <a:ext cx="1789026" cy="2709333"/>
            </a:xfrm>
            <a:custGeom>
              <a:avLst/>
              <a:gdLst/>
              <a:ahLst/>
              <a:cxnLst/>
              <a:rect l="l" t="t" r="r" b="b"/>
              <a:pathLst>
                <a:path w="1789026" h="2709333">
                  <a:moveTo>
                    <a:pt x="0" y="0"/>
                  </a:moveTo>
                  <a:lnTo>
                    <a:pt x="1789026" y="0"/>
                  </a:lnTo>
                  <a:lnTo>
                    <a:pt x="1789026" y="2709333"/>
                  </a:lnTo>
                  <a:lnTo>
                    <a:pt x="0" y="2709333"/>
                  </a:lnTo>
                  <a:close/>
                </a:path>
              </a:pathLst>
            </a:custGeom>
            <a:solidFill>
              <a:srgbClr val="1547A2"/>
            </a:solidFill>
          </p:spPr>
          <p:txBody>
            <a:bodyPr/>
            <a:lstStyle/>
            <a:p>
              <a:endParaRPr lang="en-US"/>
            </a:p>
          </p:txBody>
        </p:sp>
        <p:sp>
          <p:nvSpPr>
            <p:cNvPr id="5" name="TextBox 5"/>
            <p:cNvSpPr txBox="1"/>
            <p:nvPr/>
          </p:nvSpPr>
          <p:spPr>
            <a:xfrm>
              <a:off x="0" y="-47625"/>
              <a:ext cx="1789026"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446818" y="8630505"/>
            <a:ext cx="897167" cy="2183545"/>
            <a:chOff x="0" y="0"/>
            <a:chExt cx="236291" cy="575090"/>
          </a:xfrm>
        </p:grpSpPr>
        <p:sp>
          <p:nvSpPr>
            <p:cNvPr id="7" name="Freeform 7"/>
            <p:cNvSpPr/>
            <p:nvPr/>
          </p:nvSpPr>
          <p:spPr>
            <a:xfrm>
              <a:off x="0" y="0"/>
              <a:ext cx="236291" cy="575090"/>
            </a:xfrm>
            <a:custGeom>
              <a:avLst/>
              <a:gdLst/>
              <a:ahLst/>
              <a:cxnLst/>
              <a:rect l="l" t="t" r="r" b="b"/>
              <a:pathLst>
                <a:path w="236291" h="575090">
                  <a:moveTo>
                    <a:pt x="118145" y="0"/>
                  </a:moveTo>
                  <a:lnTo>
                    <a:pt x="118145" y="0"/>
                  </a:lnTo>
                  <a:cubicBezTo>
                    <a:pt x="183395" y="0"/>
                    <a:pt x="236291" y="52895"/>
                    <a:pt x="236291" y="118145"/>
                  </a:cubicBezTo>
                  <a:lnTo>
                    <a:pt x="236291" y="456945"/>
                  </a:lnTo>
                  <a:cubicBezTo>
                    <a:pt x="236291" y="488279"/>
                    <a:pt x="223843" y="518330"/>
                    <a:pt x="201687" y="540486"/>
                  </a:cubicBezTo>
                  <a:cubicBezTo>
                    <a:pt x="179530" y="562643"/>
                    <a:pt x="149480" y="575090"/>
                    <a:pt x="118145" y="575090"/>
                  </a:cubicBezTo>
                  <a:lnTo>
                    <a:pt x="118145" y="575090"/>
                  </a:lnTo>
                  <a:cubicBezTo>
                    <a:pt x="86811" y="575090"/>
                    <a:pt x="56761" y="562643"/>
                    <a:pt x="34604" y="540486"/>
                  </a:cubicBezTo>
                  <a:cubicBezTo>
                    <a:pt x="12447" y="518330"/>
                    <a:pt x="0" y="488279"/>
                    <a:pt x="0" y="456945"/>
                  </a:cubicBezTo>
                  <a:lnTo>
                    <a:pt x="0" y="118145"/>
                  </a:lnTo>
                  <a:cubicBezTo>
                    <a:pt x="0" y="86811"/>
                    <a:pt x="12447" y="56761"/>
                    <a:pt x="34604" y="34604"/>
                  </a:cubicBezTo>
                  <a:cubicBezTo>
                    <a:pt x="56761" y="12447"/>
                    <a:pt x="86811" y="0"/>
                    <a:pt x="118145" y="0"/>
                  </a:cubicBezTo>
                  <a:close/>
                </a:path>
              </a:pathLst>
            </a:custGeom>
            <a:solidFill>
              <a:srgbClr val="FFFFFF"/>
            </a:solidFill>
          </p:spPr>
          <p:txBody>
            <a:bodyPr/>
            <a:lstStyle/>
            <a:p>
              <a:endParaRPr lang="en-US"/>
            </a:p>
          </p:txBody>
        </p:sp>
        <p:sp>
          <p:nvSpPr>
            <p:cNvPr id="8" name="TextBox 8"/>
            <p:cNvSpPr txBox="1"/>
            <p:nvPr/>
          </p:nvSpPr>
          <p:spPr>
            <a:xfrm>
              <a:off x="0" y="-47625"/>
              <a:ext cx="236291" cy="62271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168679" y="1680635"/>
            <a:ext cx="10737565" cy="6925730"/>
          </a:xfrm>
          <a:custGeom>
            <a:avLst/>
            <a:gdLst/>
            <a:ahLst/>
            <a:cxnLst/>
            <a:rect l="l" t="t" r="r" b="b"/>
            <a:pathLst>
              <a:path w="10737565" h="6925730">
                <a:moveTo>
                  <a:pt x="0" y="0"/>
                </a:moveTo>
                <a:lnTo>
                  <a:pt x="10737565" y="0"/>
                </a:lnTo>
                <a:lnTo>
                  <a:pt x="10737565" y="6925730"/>
                </a:lnTo>
                <a:lnTo>
                  <a:pt x="0" y="6925730"/>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709411" y="2490955"/>
            <a:ext cx="5634574" cy="794805"/>
          </a:xfrm>
          <a:prstGeom prst="rect">
            <a:avLst/>
          </a:prstGeom>
        </p:spPr>
        <p:txBody>
          <a:bodyPr lIns="0" tIns="0" rIns="0" bIns="0" rtlCol="0" anchor="t">
            <a:spAutoFit/>
          </a:bodyPr>
          <a:lstStyle/>
          <a:p>
            <a:pPr algn="l">
              <a:lnSpc>
                <a:spcPts val="6591"/>
              </a:lnSpc>
            </a:pPr>
            <a:r>
              <a:rPr lang="en-US" sz="4708">
                <a:solidFill>
                  <a:srgbClr val="FFFFFF"/>
                </a:solidFill>
                <a:latin typeface="League Spartan"/>
                <a:ea typeface="League Spartan"/>
                <a:cs typeface="League Spartan"/>
                <a:sym typeface="League Spartan"/>
              </a:rPr>
              <a:t>FREE SPEECH</a:t>
            </a:r>
          </a:p>
        </p:txBody>
      </p:sp>
      <p:sp>
        <p:nvSpPr>
          <p:cNvPr id="11" name="TextBox 11"/>
          <p:cNvSpPr txBox="1"/>
          <p:nvPr/>
        </p:nvSpPr>
        <p:spPr>
          <a:xfrm>
            <a:off x="709411" y="1806463"/>
            <a:ext cx="4842085" cy="770217"/>
          </a:xfrm>
          <a:prstGeom prst="rect">
            <a:avLst/>
          </a:prstGeom>
        </p:spPr>
        <p:txBody>
          <a:bodyPr lIns="0" tIns="0" rIns="0" bIns="0" rtlCol="0" anchor="t">
            <a:spAutoFit/>
          </a:bodyPr>
          <a:lstStyle/>
          <a:p>
            <a:pPr algn="l">
              <a:lnSpc>
                <a:spcPts val="6372"/>
              </a:lnSpc>
            </a:pPr>
            <a:r>
              <a:rPr lang="en-US" sz="4551">
                <a:solidFill>
                  <a:srgbClr val="FFFFFF"/>
                </a:solidFill>
                <a:latin typeface="Roboto"/>
                <a:ea typeface="Roboto"/>
                <a:cs typeface="Roboto"/>
                <a:sym typeface="Roboto"/>
              </a:rPr>
              <a:t>STAFF MEMBER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28700" y="89979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1547A2"/>
            </a:solidFill>
          </p:spPr>
          <p:txBody>
            <a:bodyPr/>
            <a:lstStyle/>
            <a:p>
              <a:endParaRPr lang="en-US"/>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726528"/>
            <a:ext cx="6242301" cy="912915"/>
          </a:xfrm>
          <a:prstGeom prst="rect">
            <a:avLst/>
          </a:prstGeom>
        </p:spPr>
        <p:txBody>
          <a:bodyPr lIns="0" tIns="0" rIns="0" bIns="0" rtlCol="0" anchor="t">
            <a:spAutoFit/>
          </a:bodyPr>
          <a:lstStyle/>
          <a:p>
            <a:pPr algn="l">
              <a:lnSpc>
                <a:spcPts val="7431"/>
              </a:lnSpc>
            </a:pPr>
            <a:r>
              <a:rPr lang="en-US" sz="5308">
                <a:solidFill>
                  <a:srgbClr val="004AAD"/>
                </a:solidFill>
                <a:latin typeface="League Spartan"/>
                <a:ea typeface="League Spartan"/>
                <a:cs typeface="League Spartan"/>
                <a:sym typeface="League Spartan"/>
              </a:rPr>
              <a:t>BASICS</a:t>
            </a:r>
          </a:p>
        </p:txBody>
      </p:sp>
      <p:sp>
        <p:nvSpPr>
          <p:cNvPr id="7" name="TextBox 7"/>
          <p:cNvSpPr txBox="1"/>
          <p:nvPr/>
        </p:nvSpPr>
        <p:spPr>
          <a:xfrm>
            <a:off x="1028700" y="914400"/>
            <a:ext cx="5634574"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BOARD MEMBER</a:t>
            </a:r>
          </a:p>
        </p:txBody>
      </p:sp>
      <p:sp>
        <p:nvSpPr>
          <p:cNvPr id="8" name="TextBox 8"/>
          <p:cNvSpPr txBox="1"/>
          <p:nvPr/>
        </p:nvSpPr>
        <p:spPr>
          <a:xfrm>
            <a:off x="1113358" y="2591818"/>
            <a:ext cx="16061284" cy="6137275"/>
          </a:xfrm>
          <a:prstGeom prst="rect">
            <a:avLst/>
          </a:prstGeom>
        </p:spPr>
        <p:txBody>
          <a:bodyPr lIns="0" tIns="0" rIns="0" bIns="0" rtlCol="0" anchor="t">
            <a:spAutoFit/>
          </a:bodyPr>
          <a:lstStyle/>
          <a:p>
            <a:pPr marL="539749" lvl="1" indent="-269875" algn="l">
              <a:lnSpc>
                <a:spcPts val="3499"/>
              </a:lnSpc>
              <a:buFont typeface="Arial"/>
              <a:buChar char="•"/>
            </a:pPr>
            <a:r>
              <a:rPr lang="en-US" sz="2499" b="1">
                <a:solidFill>
                  <a:srgbClr val="303642"/>
                </a:solidFill>
                <a:latin typeface="Poppins Bold"/>
                <a:ea typeface="Poppins Bold"/>
                <a:cs typeface="Poppins Bold"/>
                <a:sym typeface="Poppins Bold"/>
              </a:rPr>
              <a:t>Additional requirements</a:t>
            </a:r>
          </a:p>
          <a:p>
            <a:pPr marL="1079499" lvl="2" indent="-359833" algn="l">
              <a:lnSpc>
                <a:spcPts val="3499"/>
              </a:lnSpc>
              <a:buFont typeface="Arial"/>
              <a:buChar char="⚬"/>
            </a:pPr>
            <a:r>
              <a:rPr lang="en-US" sz="2499" b="1">
                <a:solidFill>
                  <a:srgbClr val="303642"/>
                </a:solidFill>
                <a:latin typeface="Poppins Bold"/>
                <a:ea typeface="Poppins Bold"/>
                <a:cs typeface="Poppins Bold"/>
                <a:sym typeface="Poppins Bold"/>
              </a:rPr>
              <a:t>Criminal Record:</a:t>
            </a:r>
            <a:r>
              <a:rPr lang="en-US" sz="2499">
                <a:solidFill>
                  <a:srgbClr val="303642"/>
                </a:solidFill>
                <a:latin typeface="Poppins"/>
                <a:ea typeface="Poppins"/>
                <a:cs typeface="Poppins"/>
                <a:sym typeface="Poppins"/>
              </a:rPr>
              <a:t> </a:t>
            </a:r>
          </a:p>
          <a:p>
            <a:pPr marL="1619248" lvl="3" indent="-404812" algn="l">
              <a:lnSpc>
                <a:spcPts val="3499"/>
              </a:lnSpc>
              <a:buFont typeface="Arial"/>
              <a:buChar char="￭"/>
            </a:pPr>
            <a:r>
              <a:rPr lang="en-US" sz="2499">
                <a:solidFill>
                  <a:srgbClr val="303642"/>
                </a:solidFill>
                <a:latin typeface="Poppins"/>
                <a:ea typeface="Poppins"/>
                <a:cs typeface="Poppins"/>
                <a:sym typeface="Poppins"/>
              </a:rPr>
              <a:t>Not found guilty or pled guilty to a felony or an offense that would be considered a felony in Missouri.</a:t>
            </a:r>
          </a:p>
          <a:p>
            <a:pPr marL="1079499" lvl="2" indent="-359833" algn="l">
              <a:lnSpc>
                <a:spcPts val="3499"/>
              </a:lnSpc>
              <a:buFont typeface="Arial"/>
              <a:buChar char="⚬"/>
            </a:pPr>
            <a:r>
              <a:rPr lang="en-US" sz="2499" b="1">
                <a:solidFill>
                  <a:srgbClr val="303642"/>
                </a:solidFill>
                <a:latin typeface="Poppins Bold"/>
                <a:ea typeface="Poppins Bold"/>
                <a:cs typeface="Poppins Bold"/>
                <a:sym typeface="Poppins Bold"/>
              </a:rPr>
              <a:t>Sex Offender Status:</a:t>
            </a:r>
            <a:r>
              <a:rPr lang="en-US" sz="2499">
                <a:solidFill>
                  <a:srgbClr val="303642"/>
                </a:solidFill>
                <a:latin typeface="Poppins"/>
                <a:ea typeface="Poppins"/>
                <a:cs typeface="Poppins"/>
                <a:sym typeface="Poppins"/>
              </a:rPr>
              <a:t> </a:t>
            </a:r>
          </a:p>
          <a:p>
            <a:pPr marL="1619248" lvl="3" indent="-404812" algn="l">
              <a:lnSpc>
                <a:spcPts val="3499"/>
              </a:lnSpc>
              <a:buFont typeface="Arial"/>
              <a:buChar char="￭"/>
            </a:pPr>
            <a:r>
              <a:rPr lang="en-US" sz="2499">
                <a:solidFill>
                  <a:srgbClr val="303642"/>
                </a:solidFill>
                <a:latin typeface="Poppins"/>
                <a:ea typeface="Poppins"/>
                <a:cs typeface="Poppins"/>
                <a:sym typeface="Poppins"/>
              </a:rPr>
              <a:t>Not a registered sex offender or required to register as one under Missouri law.</a:t>
            </a:r>
          </a:p>
          <a:p>
            <a:pPr marL="1079499" lvl="2" indent="-359833" algn="l">
              <a:lnSpc>
                <a:spcPts val="3499"/>
              </a:lnSpc>
              <a:buFont typeface="Arial"/>
              <a:buChar char="⚬"/>
            </a:pPr>
            <a:r>
              <a:rPr lang="en-US" sz="2499" b="1">
                <a:solidFill>
                  <a:srgbClr val="303642"/>
                </a:solidFill>
                <a:latin typeface="Poppins Bold"/>
                <a:ea typeface="Poppins Bold"/>
                <a:cs typeface="Poppins Bold"/>
                <a:sym typeface="Poppins Bold"/>
              </a:rPr>
              <a:t>Campaign Finance:</a:t>
            </a:r>
            <a:r>
              <a:rPr lang="en-US" sz="2499">
                <a:solidFill>
                  <a:srgbClr val="303642"/>
                </a:solidFill>
                <a:latin typeface="Poppins"/>
                <a:ea typeface="Poppins"/>
                <a:cs typeface="Poppins"/>
                <a:sym typeface="Poppins"/>
              </a:rPr>
              <a:t> </a:t>
            </a:r>
          </a:p>
          <a:p>
            <a:pPr marL="1619248" lvl="3" indent="-404812" algn="l">
              <a:lnSpc>
                <a:spcPts val="3499"/>
              </a:lnSpc>
              <a:buFont typeface="Arial"/>
              <a:buChar char="￭"/>
            </a:pPr>
            <a:r>
              <a:rPr lang="en-US" sz="2499">
                <a:solidFill>
                  <a:srgbClr val="303642"/>
                </a:solidFill>
                <a:latin typeface="Poppins"/>
                <a:ea typeface="Poppins"/>
                <a:cs typeface="Poppins"/>
                <a:sym typeface="Poppins"/>
              </a:rPr>
              <a:t>If a candidate in a previous election, they must have filed all required campaign disclosure reports with the Missouri Ethics Commission. </a:t>
            </a:r>
          </a:p>
          <a:p>
            <a:pPr marL="1619248" lvl="3" indent="-404812" algn="l">
              <a:lnSpc>
                <a:spcPts val="3499"/>
              </a:lnSpc>
              <a:buFont typeface="Arial"/>
              <a:buChar char="￭"/>
            </a:pPr>
            <a:r>
              <a:rPr lang="en-US" sz="2499">
                <a:solidFill>
                  <a:srgbClr val="303642"/>
                </a:solidFill>
                <a:latin typeface="Poppins"/>
                <a:ea typeface="Poppins"/>
                <a:cs typeface="Poppins"/>
                <a:sym typeface="Poppins"/>
              </a:rPr>
              <a:t>Training requirements</a:t>
            </a:r>
          </a:p>
          <a:p>
            <a:pPr marL="1079499" lvl="2" indent="-359833" algn="l">
              <a:lnSpc>
                <a:spcPts val="3499"/>
              </a:lnSpc>
              <a:buFont typeface="Arial"/>
              <a:buChar char="⚬"/>
            </a:pPr>
            <a:r>
              <a:rPr lang="en-US" sz="2499" b="1">
                <a:solidFill>
                  <a:srgbClr val="303642"/>
                </a:solidFill>
                <a:latin typeface="Poppins Bold"/>
                <a:ea typeface="Poppins Bold"/>
                <a:cs typeface="Poppins Bold"/>
                <a:sym typeface="Poppins Bold"/>
              </a:rPr>
              <a:t>New Member Training:</a:t>
            </a:r>
            <a:r>
              <a:rPr lang="en-US" sz="2499">
                <a:solidFill>
                  <a:srgbClr val="303642"/>
                </a:solidFill>
                <a:latin typeface="Poppins"/>
                <a:ea typeface="Poppins"/>
                <a:cs typeface="Poppins"/>
                <a:sym typeface="Poppins"/>
              </a:rPr>
              <a:t> New board members must complete 18.5 hours of orientation and training within their first year. </a:t>
            </a:r>
          </a:p>
          <a:p>
            <a:pPr marL="1079499" lvl="2" indent="-359833" algn="l">
              <a:lnSpc>
                <a:spcPts val="3499"/>
              </a:lnSpc>
              <a:buFont typeface="Arial"/>
              <a:buChar char="⚬"/>
            </a:pPr>
            <a:r>
              <a:rPr lang="en-US" sz="2499" b="1">
                <a:solidFill>
                  <a:srgbClr val="303642"/>
                </a:solidFill>
                <a:latin typeface="Poppins Bold"/>
                <a:ea typeface="Poppins Bold"/>
                <a:cs typeface="Poppins Bold"/>
                <a:sym typeface="Poppins Bold"/>
              </a:rPr>
              <a:t>Refresher Training:</a:t>
            </a:r>
            <a:r>
              <a:rPr lang="en-US" sz="2499">
                <a:solidFill>
                  <a:srgbClr val="303642"/>
                </a:solidFill>
                <a:latin typeface="Poppins"/>
                <a:ea typeface="Poppins"/>
                <a:cs typeface="Poppins"/>
                <a:sym typeface="Poppins"/>
              </a:rPr>
              <a:t> Members must complete one hour of refresher training each following term year.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141220"/>
            <a:ext cx="16761235" cy="7564755"/>
          </a:xfrm>
          <a:prstGeom prst="rect">
            <a:avLst/>
          </a:prstGeom>
        </p:spPr>
        <p:txBody>
          <a:bodyPr lIns="0" tIns="0" rIns="0" bIns="0" rtlCol="0" anchor="t">
            <a:spAutoFit/>
          </a:bodyPr>
          <a:lstStyle/>
          <a:p>
            <a:pPr marL="712472" lvl="1" indent="-356236" algn="l">
              <a:lnSpc>
                <a:spcPts val="4620"/>
              </a:lnSpc>
              <a:buFont typeface="Arial"/>
              <a:buChar char="•"/>
            </a:pPr>
            <a:r>
              <a:rPr lang="en-US" sz="3300">
                <a:solidFill>
                  <a:srgbClr val="303642"/>
                </a:solidFill>
                <a:latin typeface="Poppins"/>
                <a:ea typeface="Poppins"/>
                <a:cs typeface="Poppins"/>
                <a:sym typeface="Poppins"/>
              </a:rPr>
              <a:t>No person shall be a candidate for a member or director of the school board in any school district in this state if such person is or has been convicted of or entered a guilty plea for the offense of assault in the first or second degree under section 565.050 or 565.052 or of the offense of harassment in the first or second degree under section 565.090 or 565.091 where such assault or harassment occurred on school district grounds. </a:t>
            </a:r>
          </a:p>
          <a:p>
            <a:pPr marL="712472" lvl="1" indent="-356236" algn="l">
              <a:lnSpc>
                <a:spcPts val="4620"/>
              </a:lnSpc>
              <a:buFont typeface="Arial"/>
              <a:buChar char="•"/>
            </a:pPr>
            <a:r>
              <a:rPr lang="en-US" sz="3300">
                <a:solidFill>
                  <a:srgbClr val="303642"/>
                </a:solidFill>
                <a:latin typeface="Poppins"/>
                <a:ea typeface="Poppins"/>
                <a:cs typeface="Poppins"/>
                <a:sym typeface="Poppins"/>
              </a:rPr>
              <a:t>Any member or director of the school board of any school district who is convicted of or entered a guilty plea for the offense of assault in the first or second degree under section 565.050 or 565.052 or of the offense of harassment in the first or second degree under section 565.090 or 565.091 for an assault or harassment that occurred on school district grounds shall be ineligible to serve as a member or director of a school board of any school district at the conclusion of his or her term of office</a:t>
            </a:r>
          </a:p>
        </p:txBody>
      </p:sp>
      <p:grpSp>
        <p:nvGrpSpPr>
          <p:cNvPr id="4" name="Group 4"/>
          <p:cNvGrpSpPr/>
          <p:nvPr/>
        </p:nvGrpSpPr>
        <p:grpSpPr>
          <a:xfrm>
            <a:off x="15122850" y="9558623"/>
            <a:ext cx="2514600" cy="260350"/>
            <a:chOff x="0" y="0"/>
            <a:chExt cx="662281" cy="68570"/>
          </a:xfrm>
        </p:grpSpPr>
        <p:sp>
          <p:nvSpPr>
            <p:cNvPr id="5" name="Freeform 5"/>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1547A2"/>
            </a:solidFill>
          </p:spPr>
          <p:txBody>
            <a:bodyPr/>
            <a:lstStyle/>
            <a:p>
              <a:endParaRPr lang="en-US"/>
            </a:p>
          </p:txBody>
        </p:sp>
        <p:sp>
          <p:nvSpPr>
            <p:cNvPr id="6" name="TextBox 6"/>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5005209" y="1323555"/>
            <a:ext cx="2611814" cy="912915"/>
          </a:xfrm>
          <a:prstGeom prst="rect">
            <a:avLst/>
          </a:prstGeom>
        </p:spPr>
        <p:txBody>
          <a:bodyPr lIns="0" tIns="0" rIns="0" bIns="0" rtlCol="0" anchor="t">
            <a:spAutoFit/>
          </a:bodyPr>
          <a:lstStyle/>
          <a:p>
            <a:pPr algn="l">
              <a:lnSpc>
                <a:spcPts val="7431"/>
              </a:lnSpc>
            </a:pPr>
            <a:r>
              <a:rPr lang="en-US" sz="5308">
                <a:solidFill>
                  <a:srgbClr val="004AAD"/>
                </a:solidFill>
                <a:latin typeface="League Spartan"/>
                <a:ea typeface="League Spartan"/>
                <a:cs typeface="League Spartan"/>
                <a:sym typeface="League Spartan"/>
              </a:rPr>
              <a:t>BASICS</a:t>
            </a:r>
          </a:p>
        </p:txBody>
      </p:sp>
      <p:sp>
        <p:nvSpPr>
          <p:cNvPr id="8" name="TextBox 8"/>
          <p:cNvSpPr txBox="1"/>
          <p:nvPr/>
        </p:nvSpPr>
        <p:spPr>
          <a:xfrm>
            <a:off x="12628676" y="530477"/>
            <a:ext cx="4988348"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BOARD MEMBER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57175" y="2162049"/>
            <a:ext cx="18802350" cy="2835421"/>
            <a:chOff x="0" y="0"/>
            <a:chExt cx="4952059" cy="746778"/>
          </a:xfrm>
        </p:grpSpPr>
        <p:sp>
          <p:nvSpPr>
            <p:cNvPr id="4" name="Freeform 4"/>
            <p:cNvSpPr/>
            <p:nvPr/>
          </p:nvSpPr>
          <p:spPr>
            <a:xfrm>
              <a:off x="0" y="0"/>
              <a:ext cx="4952059" cy="746778"/>
            </a:xfrm>
            <a:custGeom>
              <a:avLst/>
              <a:gdLst/>
              <a:ahLst/>
              <a:cxnLst/>
              <a:rect l="l" t="t" r="r" b="b"/>
              <a:pathLst>
                <a:path w="4952059" h="746778">
                  <a:moveTo>
                    <a:pt x="20999" y="0"/>
                  </a:moveTo>
                  <a:lnTo>
                    <a:pt x="4931060" y="0"/>
                  </a:lnTo>
                  <a:cubicBezTo>
                    <a:pt x="4936629" y="0"/>
                    <a:pt x="4941970" y="2212"/>
                    <a:pt x="4945909" y="6151"/>
                  </a:cubicBezTo>
                  <a:cubicBezTo>
                    <a:pt x="4949847" y="10089"/>
                    <a:pt x="4952059" y="15430"/>
                    <a:pt x="4952059" y="20999"/>
                  </a:cubicBezTo>
                  <a:lnTo>
                    <a:pt x="4952059" y="725778"/>
                  </a:lnTo>
                  <a:cubicBezTo>
                    <a:pt x="4952059" y="737376"/>
                    <a:pt x="4942658" y="746778"/>
                    <a:pt x="4931060" y="746778"/>
                  </a:cubicBezTo>
                  <a:lnTo>
                    <a:pt x="20999" y="746778"/>
                  </a:lnTo>
                  <a:cubicBezTo>
                    <a:pt x="15430" y="746778"/>
                    <a:pt x="10089" y="744565"/>
                    <a:pt x="6151" y="740627"/>
                  </a:cubicBezTo>
                  <a:cubicBezTo>
                    <a:pt x="2212" y="736689"/>
                    <a:pt x="0" y="731348"/>
                    <a:pt x="0" y="725778"/>
                  </a:cubicBezTo>
                  <a:lnTo>
                    <a:pt x="0" y="20999"/>
                  </a:lnTo>
                  <a:cubicBezTo>
                    <a:pt x="0" y="15430"/>
                    <a:pt x="2212" y="10089"/>
                    <a:pt x="6151" y="6151"/>
                  </a:cubicBezTo>
                  <a:cubicBezTo>
                    <a:pt x="10089" y="2212"/>
                    <a:pt x="15430" y="0"/>
                    <a:pt x="20999" y="0"/>
                  </a:cubicBezTo>
                  <a:close/>
                </a:path>
              </a:pathLst>
            </a:custGeom>
            <a:solidFill>
              <a:srgbClr val="401268"/>
            </a:solidFill>
          </p:spPr>
          <p:txBody>
            <a:bodyPr/>
            <a:lstStyle/>
            <a:p>
              <a:endParaRPr lang="en-US"/>
            </a:p>
          </p:txBody>
        </p:sp>
        <p:sp>
          <p:nvSpPr>
            <p:cNvPr id="5" name="TextBox 5"/>
            <p:cNvSpPr txBox="1"/>
            <p:nvPr/>
          </p:nvSpPr>
          <p:spPr>
            <a:xfrm>
              <a:off x="0" y="-47625"/>
              <a:ext cx="4952059" cy="79440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2689696"/>
            <a:ext cx="16230600" cy="1960956"/>
          </a:xfrm>
          <a:prstGeom prst="rect">
            <a:avLst/>
          </a:prstGeom>
        </p:spPr>
        <p:txBody>
          <a:bodyPr lIns="0" tIns="0" rIns="0" bIns="0" rtlCol="0" anchor="t">
            <a:spAutoFit/>
          </a:bodyPr>
          <a:lstStyle/>
          <a:p>
            <a:pPr algn="ctr">
              <a:lnSpc>
                <a:spcPts val="7940"/>
              </a:lnSpc>
            </a:pPr>
            <a:r>
              <a:rPr lang="en-US" sz="5672">
                <a:solidFill>
                  <a:srgbClr val="FFFFFF"/>
                </a:solidFill>
                <a:latin typeface="League Spartan"/>
                <a:ea typeface="League Spartan"/>
                <a:cs typeface="League Spartan"/>
                <a:sym typeface="League Spartan"/>
              </a:rPr>
              <a:t>MISSOURI’S DIVERSON OF PUBLIC FUNDS TO NONPUBLIC SCHOOLS:</a:t>
            </a:r>
          </a:p>
        </p:txBody>
      </p:sp>
      <p:sp>
        <p:nvSpPr>
          <p:cNvPr id="7" name="TextBox 7"/>
          <p:cNvSpPr txBox="1"/>
          <p:nvPr/>
        </p:nvSpPr>
        <p:spPr>
          <a:xfrm>
            <a:off x="1250300" y="5541504"/>
            <a:ext cx="15787399" cy="2954617"/>
          </a:xfrm>
          <a:prstGeom prst="rect">
            <a:avLst/>
          </a:prstGeom>
        </p:spPr>
        <p:txBody>
          <a:bodyPr lIns="0" tIns="0" rIns="0" bIns="0" rtlCol="0" anchor="t">
            <a:spAutoFit/>
          </a:bodyPr>
          <a:lstStyle/>
          <a:p>
            <a:pPr algn="ctr">
              <a:lnSpc>
                <a:spcPts val="5252"/>
              </a:lnSpc>
            </a:pPr>
            <a:r>
              <a:rPr lang="en-US" sz="3751">
                <a:solidFill>
                  <a:srgbClr val="401268"/>
                </a:solidFill>
                <a:latin typeface="Roboto"/>
                <a:ea typeface="Roboto"/>
                <a:cs typeface="Roboto"/>
                <a:sym typeface="Roboto"/>
              </a:rPr>
              <a:t>THE MISSOURI EMPOWERMENT SCHOLARSHIP ACCOUNT PROGRAM</a:t>
            </a:r>
          </a:p>
          <a:p>
            <a:pPr algn="ctr">
              <a:lnSpc>
                <a:spcPts val="6092"/>
              </a:lnSpc>
            </a:pPr>
            <a:endParaRPr lang="en-US" sz="3751">
              <a:solidFill>
                <a:srgbClr val="401268"/>
              </a:solidFill>
              <a:latin typeface="Roboto"/>
              <a:ea typeface="Roboto"/>
              <a:cs typeface="Roboto"/>
              <a:sym typeface="Roboto"/>
            </a:endParaRPr>
          </a:p>
          <a:p>
            <a:pPr algn="ctr">
              <a:lnSpc>
                <a:spcPts val="6092"/>
              </a:lnSpc>
            </a:pPr>
            <a:r>
              <a:rPr lang="en-US" sz="4351">
                <a:solidFill>
                  <a:srgbClr val="401268"/>
                </a:solidFill>
                <a:latin typeface="Roboto"/>
                <a:ea typeface="Roboto"/>
                <a:cs typeface="Roboto"/>
                <a:sym typeface="Roboto"/>
              </a:rPr>
              <a:t>“MOSCHOLARS”</a:t>
            </a:r>
          </a:p>
          <a:p>
            <a:pPr algn="ctr">
              <a:lnSpc>
                <a:spcPts val="6092"/>
              </a:lnSpc>
            </a:pPr>
            <a:endParaRPr lang="en-US" sz="4351">
              <a:solidFill>
                <a:srgbClr val="401268"/>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028700" y="2536102"/>
            <a:ext cx="9833892" cy="7018940"/>
          </a:xfrm>
          <a:custGeom>
            <a:avLst/>
            <a:gdLst/>
            <a:ahLst/>
            <a:cxnLst/>
            <a:rect l="l" t="t" r="r" b="b"/>
            <a:pathLst>
              <a:path w="9833892" h="7018940">
                <a:moveTo>
                  <a:pt x="0" y="0"/>
                </a:moveTo>
                <a:lnTo>
                  <a:pt x="9833892" y="0"/>
                </a:lnTo>
                <a:lnTo>
                  <a:pt x="9833892" y="7018940"/>
                </a:lnTo>
                <a:lnTo>
                  <a:pt x="0" y="701894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923925"/>
            <a:ext cx="6705466" cy="912915"/>
          </a:xfrm>
          <a:prstGeom prst="rect">
            <a:avLst/>
          </a:prstGeom>
        </p:spPr>
        <p:txBody>
          <a:bodyPr lIns="0" tIns="0" rIns="0" bIns="0" rtlCol="0" anchor="t">
            <a:spAutoFit/>
          </a:bodyPr>
          <a:lstStyle/>
          <a:p>
            <a:pPr algn="l">
              <a:lnSpc>
                <a:spcPts val="7431"/>
              </a:lnSpc>
            </a:pPr>
            <a:r>
              <a:rPr lang="en-US" sz="5308">
                <a:solidFill>
                  <a:srgbClr val="401268"/>
                </a:solidFill>
                <a:latin typeface="League Spartan"/>
                <a:ea typeface="League Spartan"/>
                <a:cs typeface="League Spartan"/>
                <a:sym typeface="League Spartan"/>
              </a:rPr>
              <a:t>BACKGROUND</a:t>
            </a:r>
          </a:p>
        </p:txBody>
      </p:sp>
      <p:sp>
        <p:nvSpPr>
          <p:cNvPr id="5" name="TextBox 5"/>
          <p:cNvSpPr txBox="1"/>
          <p:nvPr/>
        </p:nvSpPr>
        <p:spPr>
          <a:xfrm>
            <a:off x="11203871" y="4104053"/>
            <a:ext cx="6634035" cy="3111500"/>
          </a:xfrm>
          <a:prstGeom prst="rect">
            <a:avLst/>
          </a:prstGeom>
        </p:spPr>
        <p:txBody>
          <a:bodyPr lIns="0" tIns="0" rIns="0" bIns="0" rtlCol="0" anchor="t">
            <a:spAutoFit/>
          </a:bodyPr>
          <a:lstStyle/>
          <a:p>
            <a:pPr algn="l">
              <a:lnSpc>
                <a:spcPts val="4900"/>
              </a:lnSpc>
            </a:pPr>
            <a:r>
              <a:rPr lang="en-US" sz="3500">
                <a:solidFill>
                  <a:srgbClr val="401268"/>
                </a:solidFill>
                <a:latin typeface="Poppins"/>
                <a:ea typeface="Poppins"/>
                <a:cs typeface="Poppins"/>
                <a:sym typeface="Poppins"/>
              </a:rPr>
              <a:t>Missouri consistently ranks at or near the bottom of all states in the nation when it comes to state funding of public school districts.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923925"/>
            <a:ext cx="6583581" cy="912915"/>
          </a:xfrm>
          <a:prstGeom prst="rect">
            <a:avLst/>
          </a:prstGeom>
        </p:spPr>
        <p:txBody>
          <a:bodyPr lIns="0" tIns="0" rIns="0" bIns="0" rtlCol="0" anchor="t">
            <a:spAutoFit/>
          </a:bodyPr>
          <a:lstStyle/>
          <a:p>
            <a:pPr algn="l">
              <a:lnSpc>
                <a:spcPts val="7431"/>
              </a:lnSpc>
            </a:pPr>
            <a:r>
              <a:rPr lang="en-US" sz="5308">
                <a:solidFill>
                  <a:srgbClr val="401268"/>
                </a:solidFill>
                <a:latin typeface="League Spartan"/>
                <a:ea typeface="League Spartan"/>
                <a:cs typeface="League Spartan"/>
                <a:sym typeface="League Spartan"/>
              </a:rPr>
              <a:t>BACKGROUND</a:t>
            </a:r>
          </a:p>
        </p:txBody>
      </p:sp>
      <p:sp>
        <p:nvSpPr>
          <p:cNvPr id="4" name="TextBox 4"/>
          <p:cNvSpPr txBox="1"/>
          <p:nvPr/>
        </p:nvSpPr>
        <p:spPr>
          <a:xfrm>
            <a:off x="1028700" y="1959791"/>
            <a:ext cx="15994838" cy="7444105"/>
          </a:xfrm>
          <a:prstGeom prst="rect">
            <a:avLst/>
          </a:prstGeom>
        </p:spPr>
        <p:txBody>
          <a:bodyPr lIns="0" tIns="0" rIns="0" bIns="0" rtlCol="0" anchor="t">
            <a:spAutoFit/>
          </a:bodyPr>
          <a:lstStyle/>
          <a:p>
            <a:pPr marL="604518" lvl="1" indent="-302259" algn="l">
              <a:lnSpc>
                <a:spcPts val="3919"/>
              </a:lnSpc>
              <a:buFont typeface="Arial"/>
              <a:buChar char="•"/>
            </a:pPr>
            <a:r>
              <a:rPr lang="en-US" sz="2799">
                <a:solidFill>
                  <a:srgbClr val="303642"/>
                </a:solidFill>
                <a:latin typeface="Poppins"/>
                <a:ea typeface="Poppins"/>
                <a:cs typeface="Poppins"/>
                <a:sym typeface="Poppins"/>
              </a:rPr>
              <a:t>The State of Missouri consistently ranks at or near the bottom of all states in the nation when it comes to state funding of public school districts. </a:t>
            </a:r>
          </a:p>
          <a:p>
            <a:pPr marL="604518" lvl="1" indent="-302259" algn="l">
              <a:lnSpc>
                <a:spcPts val="3919"/>
              </a:lnSpc>
              <a:buFont typeface="Arial"/>
              <a:buChar char="•"/>
            </a:pPr>
            <a:r>
              <a:rPr lang="en-US" sz="2799">
                <a:solidFill>
                  <a:srgbClr val="303642"/>
                </a:solidFill>
                <a:latin typeface="Poppins"/>
                <a:ea typeface="Poppins"/>
                <a:cs typeface="Poppins"/>
                <a:sym typeface="Poppins"/>
              </a:rPr>
              <a:t>The State is diverting </a:t>
            </a:r>
            <a:r>
              <a:rPr lang="en-US" sz="2799" b="1" i="1">
                <a:solidFill>
                  <a:srgbClr val="303642"/>
                </a:solidFill>
                <a:latin typeface="Poppins Bold Italics"/>
                <a:ea typeface="Poppins Bold Italics"/>
                <a:cs typeface="Poppins Bold Italics"/>
                <a:sym typeface="Poppins Bold Italics"/>
              </a:rPr>
              <a:t>state </a:t>
            </a:r>
            <a:r>
              <a:rPr lang="en-US" sz="2799">
                <a:solidFill>
                  <a:srgbClr val="303642"/>
                </a:solidFill>
                <a:latin typeface="Poppins"/>
                <a:ea typeface="Poppins"/>
                <a:cs typeface="Poppins"/>
                <a:sym typeface="Poppins"/>
              </a:rPr>
              <a:t>funding to private schools, particularly through the MOScholars program, a school voucher program.</a:t>
            </a:r>
          </a:p>
          <a:p>
            <a:pPr marL="604518" lvl="1" indent="-302259" algn="l">
              <a:lnSpc>
                <a:spcPts val="3919"/>
              </a:lnSpc>
              <a:buFont typeface="Arial"/>
              <a:buChar char="•"/>
            </a:pPr>
            <a:r>
              <a:rPr lang="en-US" sz="2799">
                <a:solidFill>
                  <a:srgbClr val="303642"/>
                </a:solidFill>
                <a:latin typeface="Poppins"/>
                <a:ea typeface="Poppins"/>
                <a:cs typeface="Poppins"/>
                <a:sym typeface="Poppins"/>
              </a:rPr>
              <a:t>Supporters of the voucher expansion say it addresses growing demand for educational alternatives and provides more options for families. </a:t>
            </a:r>
          </a:p>
          <a:p>
            <a:pPr marL="604518" lvl="1" indent="-302259" algn="l">
              <a:lnSpc>
                <a:spcPts val="3919"/>
              </a:lnSpc>
              <a:buFont typeface="Arial"/>
              <a:buChar char="•"/>
            </a:pPr>
            <a:r>
              <a:rPr lang="en-US" sz="2799">
                <a:solidFill>
                  <a:srgbClr val="303642"/>
                </a:solidFill>
                <a:latin typeface="Poppins"/>
                <a:ea typeface="Poppins"/>
                <a:cs typeface="Poppins"/>
                <a:sym typeface="Poppins"/>
              </a:rPr>
              <a:t>Gov. Kehoe proposed a state budget that:</a:t>
            </a:r>
          </a:p>
          <a:p>
            <a:pPr marL="1209036" lvl="2" indent="-403012" algn="l">
              <a:lnSpc>
                <a:spcPts val="3919"/>
              </a:lnSpc>
              <a:buFont typeface="Arial"/>
              <a:buChar char="⚬"/>
            </a:pPr>
            <a:r>
              <a:rPr lang="en-US" sz="2799">
                <a:solidFill>
                  <a:srgbClr val="303642"/>
                </a:solidFill>
                <a:latin typeface="Poppins"/>
                <a:ea typeface="Poppins"/>
                <a:cs typeface="Poppins"/>
                <a:sym typeface="Poppins"/>
              </a:rPr>
              <a:t>Did not fund the state adequacy target for 2025-26 fiscal year.</a:t>
            </a:r>
          </a:p>
          <a:p>
            <a:pPr marL="1813554" lvl="3" indent="-453388" algn="l">
              <a:lnSpc>
                <a:spcPts val="3919"/>
              </a:lnSpc>
              <a:buFont typeface="Arial"/>
              <a:buChar char="￭"/>
            </a:pPr>
            <a:r>
              <a:rPr lang="en-US" sz="2799">
                <a:solidFill>
                  <a:srgbClr val="303642"/>
                </a:solidFill>
                <a:latin typeface="Poppins"/>
                <a:ea typeface="Poppins"/>
                <a:cs typeface="Poppins"/>
                <a:sym typeface="Poppins"/>
              </a:rPr>
              <a:t>This proposed amount would have shortchanged local public school districts by $300 million. </a:t>
            </a:r>
          </a:p>
          <a:p>
            <a:pPr marL="1209036" lvl="2" indent="-403012" algn="l">
              <a:lnSpc>
                <a:spcPts val="3919"/>
              </a:lnSpc>
              <a:buFont typeface="Arial"/>
              <a:buChar char="⚬"/>
            </a:pPr>
            <a:r>
              <a:rPr lang="en-US" sz="2799">
                <a:solidFill>
                  <a:srgbClr val="303642"/>
                </a:solidFill>
                <a:latin typeface="Poppins"/>
                <a:ea typeface="Poppins"/>
                <a:cs typeface="Poppins"/>
                <a:sym typeface="Poppins"/>
              </a:rPr>
              <a:t>Provided $50 million in direct taxpayer funding for private school tuition vouchers.</a:t>
            </a:r>
          </a:p>
          <a:p>
            <a:pPr marL="1813554" lvl="3" indent="-453388" algn="l">
              <a:lnSpc>
                <a:spcPts val="3919"/>
              </a:lnSpc>
              <a:buFont typeface="Arial"/>
              <a:buChar char="￭"/>
            </a:pPr>
            <a:r>
              <a:rPr lang="en-US" sz="2799">
                <a:solidFill>
                  <a:srgbClr val="303642"/>
                </a:solidFill>
                <a:latin typeface="Poppins"/>
                <a:ea typeface="Poppins"/>
                <a:cs typeface="Poppins"/>
                <a:sym typeface="Poppins"/>
              </a:rPr>
              <a:t>This is the first time Missouri directly used general revenue funds for private school tuition, rather than relying solely on private donations with tax credits. </a:t>
            </a:r>
          </a:p>
          <a:p>
            <a:pPr marL="604518" lvl="1" indent="-302259" algn="l">
              <a:lnSpc>
                <a:spcPts val="3919"/>
              </a:lnSpc>
              <a:buFont typeface="Arial"/>
              <a:buChar char="•"/>
            </a:pPr>
            <a:r>
              <a:rPr lang="en-US" sz="2799">
                <a:solidFill>
                  <a:srgbClr val="303642"/>
                </a:solidFill>
                <a:latin typeface="Poppins"/>
                <a:ea typeface="Poppins"/>
                <a:cs typeface="Poppins"/>
                <a:sym typeface="Poppins"/>
              </a:rPr>
              <a:t>The budget ultimately provided the $300 million for public schools in exchange for the $50 million the Governor demanded for private schools.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043533"/>
            <a:ext cx="16230600" cy="7444105"/>
          </a:xfrm>
          <a:prstGeom prst="rect">
            <a:avLst/>
          </a:prstGeom>
        </p:spPr>
        <p:txBody>
          <a:bodyPr lIns="0" tIns="0" rIns="0" bIns="0" rtlCol="0" anchor="t">
            <a:spAutoFit/>
          </a:bodyPr>
          <a:lstStyle/>
          <a:p>
            <a:pPr marL="604518" lvl="1" indent="-302259" algn="l">
              <a:lnSpc>
                <a:spcPts val="3919"/>
              </a:lnSpc>
              <a:buFont typeface="Arial"/>
              <a:buChar char="•"/>
            </a:pPr>
            <a:r>
              <a:rPr lang="en-US" sz="2799">
                <a:solidFill>
                  <a:srgbClr val="303642"/>
                </a:solidFill>
                <a:latin typeface="Poppins"/>
                <a:ea typeface="Poppins"/>
                <a:cs typeface="Poppins"/>
                <a:sym typeface="Poppins"/>
              </a:rPr>
              <a:t>MOScholars is a tax-credit education savings account that allows eligible parents to receive funding to pay for tuition at the school of their choice, as well as other educational expenses such as:</a:t>
            </a:r>
          </a:p>
          <a:p>
            <a:pPr marL="1209036" lvl="2" indent="-403012" algn="l">
              <a:lnSpc>
                <a:spcPts val="3919"/>
              </a:lnSpc>
              <a:buFont typeface="Arial"/>
              <a:buChar char="⚬"/>
            </a:pPr>
            <a:r>
              <a:rPr lang="en-US" sz="2799">
                <a:solidFill>
                  <a:srgbClr val="303642"/>
                </a:solidFill>
                <a:latin typeface="Poppins"/>
                <a:ea typeface="Poppins"/>
                <a:cs typeface="Poppins"/>
                <a:sym typeface="Poppins"/>
              </a:rPr>
              <a:t>tutoring, </a:t>
            </a:r>
          </a:p>
          <a:p>
            <a:pPr marL="1209036" lvl="2" indent="-403012" algn="l">
              <a:lnSpc>
                <a:spcPts val="3919"/>
              </a:lnSpc>
              <a:buFont typeface="Arial"/>
              <a:buChar char="⚬"/>
            </a:pPr>
            <a:r>
              <a:rPr lang="en-US" sz="2799">
                <a:solidFill>
                  <a:srgbClr val="303642"/>
                </a:solidFill>
                <a:latin typeface="Poppins"/>
                <a:ea typeface="Poppins"/>
                <a:cs typeface="Poppins"/>
                <a:sym typeface="Poppins"/>
              </a:rPr>
              <a:t>educational therapies, </a:t>
            </a:r>
          </a:p>
          <a:p>
            <a:pPr marL="1209036" lvl="2" indent="-403012" algn="l">
              <a:lnSpc>
                <a:spcPts val="3919"/>
              </a:lnSpc>
              <a:buFont typeface="Arial"/>
              <a:buChar char="⚬"/>
            </a:pPr>
            <a:r>
              <a:rPr lang="en-US" sz="2799">
                <a:solidFill>
                  <a:srgbClr val="303642"/>
                </a:solidFill>
                <a:latin typeface="Poppins"/>
                <a:ea typeface="Poppins"/>
                <a:cs typeface="Poppins"/>
                <a:sym typeface="Poppins"/>
              </a:rPr>
              <a:t>individual classes, and </a:t>
            </a:r>
          </a:p>
          <a:p>
            <a:pPr marL="1209036" lvl="2" indent="-403012" algn="l">
              <a:lnSpc>
                <a:spcPts val="3919"/>
              </a:lnSpc>
              <a:buFont typeface="Arial"/>
              <a:buChar char="⚬"/>
            </a:pPr>
            <a:r>
              <a:rPr lang="en-US" sz="2799">
                <a:solidFill>
                  <a:srgbClr val="303642"/>
                </a:solidFill>
                <a:latin typeface="Poppins"/>
                <a:ea typeface="Poppins"/>
                <a:cs typeface="Poppins"/>
                <a:sym typeface="Poppins"/>
              </a:rPr>
              <a:t>extracurricular programs. </a:t>
            </a:r>
          </a:p>
          <a:p>
            <a:pPr marL="604518" lvl="1" indent="-302259" algn="l">
              <a:lnSpc>
                <a:spcPts val="3919"/>
              </a:lnSpc>
              <a:buFont typeface="Arial"/>
              <a:buChar char="•"/>
            </a:pPr>
            <a:r>
              <a:rPr lang="en-US" sz="2799">
                <a:solidFill>
                  <a:srgbClr val="303642"/>
                </a:solidFill>
                <a:latin typeface="Poppins"/>
                <a:ea typeface="Poppins"/>
                <a:cs typeface="Poppins"/>
                <a:sym typeface="Poppins"/>
              </a:rPr>
              <a:t>Individuals and businesses may receive tax credits for donations to Educational Assistance Organizations (EAOs), nonprofits that administer ESAs </a:t>
            </a:r>
          </a:p>
          <a:p>
            <a:pPr marL="604518" lvl="1" indent="-302259" algn="l">
              <a:lnSpc>
                <a:spcPts val="3919"/>
              </a:lnSpc>
              <a:buFont typeface="Arial"/>
              <a:buChar char="•"/>
            </a:pPr>
            <a:r>
              <a:rPr lang="en-US" sz="2799">
                <a:solidFill>
                  <a:srgbClr val="303642"/>
                </a:solidFill>
                <a:latin typeface="Poppins"/>
                <a:ea typeface="Poppins"/>
                <a:cs typeface="Poppins"/>
                <a:sym typeface="Poppins"/>
              </a:rPr>
              <a:t>Eligible Students</a:t>
            </a:r>
          </a:p>
          <a:p>
            <a:pPr marL="1209036" lvl="2" indent="-403012" algn="l">
              <a:lnSpc>
                <a:spcPts val="3919"/>
              </a:lnSpc>
              <a:buFont typeface="Arial"/>
              <a:buChar char="⚬"/>
            </a:pPr>
            <a:r>
              <a:rPr lang="en-US" sz="2799">
                <a:solidFill>
                  <a:srgbClr val="303642"/>
                </a:solidFill>
                <a:latin typeface="Poppins"/>
                <a:ea typeface="Poppins"/>
                <a:cs typeface="Poppins"/>
                <a:sym typeface="Poppins"/>
              </a:rPr>
              <a:t>Students with an IEP (students with disabilities)</a:t>
            </a:r>
          </a:p>
          <a:p>
            <a:pPr marL="1209036" lvl="2" indent="-403012" algn="l">
              <a:lnSpc>
                <a:spcPts val="3919"/>
              </a:lnSpc>
              <a:buFont typeface="Arial"/>
              <a:buChar char="⚬"/>
            </a:pPr>
            <a:r>
              <a:rPr lang="en-US" sz="2799">
                <a:solidFill>
                  <a:srgbClr val="303642"/>
                </a:solidFill>
                <a:latin typeface="Poppins"/>
                <a:ea typeface="Poppins"/>
                <a:cs typeface="Poppins"/>
                <a:sym typeface="Poppins"/>
              </a:rPr>
              <a:t>Students from “low income” households</a:t>
            </a:r>
          </a:p>
          <a:p>
            <a:pPr marL="1209036" lvl="2" indent="-403012" algn="l">
              <a:lnSpc>
                <a:spcPts val="3919"/>
              </a:lnSpc>
              <a:buFont typeface="Arial"/>
              <a:buChar char="⚬"/>
            </a:pPr>
            <a:r>
              <a:rPr lang="en-US" sz="2799">
                <a:solidFill>
                  <a:srgbClr val="303642"/>
                </a:solidFill>
                <a:latin typeface="Poppins"/>
                <a:ea typeface="Poppins"/>
                <a:cs typeface="Poppins"/>
                <a:sym typeface="Poppins"/>
              </a:rPr>
              <a:t>“Low income” for purposes of the program is defined as “a household whose total annual income does not exceed an amount equal to three hundred percent of the income standard used to qualify for free and reduced price lunches”.</a:t>
            </a:r>
          </a:p>
        </p:txBody>
      </p:sp>
      <p:grpSp>
        <p:nvGrpSpPr>
          <p:cNvPr id="4" name="Group 4"/>
          <p:cNvGrpSpPr/>
          <p:nvPr/>
        </p:nvGrpSpPr>
        <p:grpSpPr>
          <a:xfrm>
            <a:off x="15069905" y="9631754"/>
            <a:ext cx="2514600" cy="260350"/>
            <a:chOff x="0" y="0"/>
            <a:chExt cx="662281" cy="68570"/>
          </a:xfrm>
        </p:grpSpPr>
        <p:sp>
          <p:nvSpPr>
            <p:cNvPr id="5" name="Freeform 5"/>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401268"/>
            </a:solidFill>
          </p:spPr>
          <p:txBody>
            <a:bodyPr/>
            <a:lstStyle/>
            <a:p>
              <a:endParaRPr lang="en-US"/>
            </a:p>
          </p:txBody>
        </p:sp>
        <p:sp>
          <p:nvSpPr>
            <p:cNvPr id="6" name="TextBox 6"/>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28700" y="1072227"/>
            <a:ext cx="11044588" cy="912915"/>
          </a:xfrm>
          <a:prstGeom prst="rect">
            <a:avLst/>
          </a:prstGeom>
        </p:spPr>
        <p:txBody>
          <a:bodyPr lIns="0" tIns="0" rIns="0" bIns="0" rtlCol="0" anchor="t">
            <a:spAutoFit/>
          </a:bodyPr>
          <a:lstStyle/>
          <a:p>
            <a:pPr algn="l">
              <a:lnSpc>
                <a:spcPts val="7431"/>
              </a:lnSpc>
            </a:pPr>
            <a:r>
              <a:rPr lang="en-US" sz="5308" b="1">
                <a:solidFill>
                  <a:srgbClr val="401268"/>
                </a:solidFill>
                <a:latin typeface="League Spartan"/>
                <a:ea typeface="League Spartan"/>
                <a:cs typeface="League Spartan"/>
                <a:sym typeface="League Spartan"/>
              </a:rPr>
              <a:t>“MOSCHOLARS”</a:t>
            </a:r>
          </a:p>
        </p:txBody>
      </p:sp>
      <p:sp>
        <p:nvSpPr>
          <p:cNvPr id="8" name="TextBox 8"/>
          <p:cNvSpPr txBox="1"/>
          <p:nvPr/>
        </p:nvSpPr>
        <p:spPr>
          <a:xfrm>
            <a:off x="1028700" y="479810"/>
            <a:ext cx="20407092" cy="697192"/>
          </a:xfrm>
          <a:prstGeom prst="rect">
            <a:avLst/>
          </a:prstGeom>
        </p:spPr>
        <p:txBody>
          <a:bodyPr lIns="0" tIns="0" rIns="0" bIns="0" rtlCol="0" anchor="t">
            <a:spAutoFit/>
          </a:bodyPr>
          <a:lstStyle/>
          <a:p>
            <a:pPr algn="l">
              <a:lnSpc>
                <a:spcPts val="5672"/>
              </a:lnSpc>
            </a:pPr>
            <a:r>
              <a:rPr lang="en-US" sz="4051">
                <a:solidFill>
                  <a:srgbClr val="303642"/>
                </a:solidFill>
                <a:latin typeface="Roboto"/>
                <a:ea typeface="Roboto"/>
                <a:cs typeface="Roboto"/>
                <a:sym typeface="Roboto"/>
              </a:rPr>
              <a:t>THE MISSOURI EMPOWERMENT SCHOLARSHIP ACCOUNTS PROGRAM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844653" y="709147"/>
            <a:ext cx="14836000" cy="9012870"/>
          </a:xfrm>
          <a:custGeom>
            <a:avLst/>
            <a:gdLst/>
            <a:ahLst/>
            <a:cxnLst/>
            <a:rect l="l" t="t" r="r" b="b"/>
            <a:pathLst>
              <a:path w="14836000" h="9012870">
                <a:moveTo>
                  <a:pt x="0" y="0"/>
                </a:moveTo>
                <a:lnTo>
                  <a:pt x="14836000" y="0"/>
                </a:lnTo>
                <a:lnTo>
                  <a:pt x="14836000" y="9012870"/>
                </a:lnTo>
                <a:lnTo>
                  <a:pt x="0" y="901287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7358483" y="426623"/>
            <a:ext cx="10172455" cy="9523961"/>
          </a:xfrm>
          <a:custGeom>
            <a:avLst/>
            <a:gdLst/>
            <a:ahLst/>
            <a:cxnLst/>
            <a:rect l="l" t="t" r="r" b="b"/>
            <a:pathLst>
              <a:path w="10172455" h="9523961">
                <a:moveTo>
                  <a:pt x="0" y="0"/>
                </a:moveTo>
                <a:lnTo>
                  <a:pt x="10172455" y="0"/>
                </a:lnTo>
                <a:lnTo>
                  <a:pt x="10172455" y="9523961"/>
                </a:lnTo>
                <a:lnTo>
                  <a:pt x="0" y="952396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1726528"/>
            <a:ext cx="6242301" cy="1855890"/>
          </a:xfrm>
          <a:prstGeom prst="rect">
            <a:avLst/>
          </a:prstGeom>
        </p:spPr>
        <p:txBody>
          <a:bodyPr lIns="0" tIns="0" rIns="0" bIns="0" rtlCol="0" anchor="t">
            <a:spAutoFit/>
          </a:bodyPr>
          <a:lstStyle/>
          <a:p>
            <a:pPr algn="l">
              <a:lnSpc>
                <a:spcPts val="7431"/>
              </a:lnSpc>
            </a:pPr>
            <a:r>
              <a:rPr lang="en-US" sz="5308">
                <a:solidFill>
                  <a:srgbClr val="401268"/>
                </a:solidFill>
                <a:latin typeface="League Spartan"/>
                <a:ea typeface="League Spartan"/>
                <a:cs typeface="League Spartan"/>
                <a:sym typeface="League Spartan"/>
              </a:rPr>
              <a:t>ELIGIBILITY QUALIFICATIONS</a:t>
            </a:r>
          </a:p>
        </p:txBody>
      </p:sp>
      <p:sp>
        <p:nvSpPr>
          <p:cNvPr id="5" name="TextBox 5"/>
          <p:cNvSpPr txBox="1"/>
          <p:nvPr/>
        </p:nvSpPr>
        <p:spPr>
          <a:xfrm>
            <a:off x="1028700" y="914400"/>
            <a:ext cx="5634574"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MOSCHOLARS BY</a:t>
            </a:r>
          </a:p>
        </p:txBody>
      </p:sp>
      <p:sp>
        <p:nvSpPr>
          <p:cNvPr id="6" name="TextBox 6"/>
          <p:cNvSpPr txBox="1"/>
          <p:nvPr/>
        </p:nvSpPr>
        <p:spPr>
          <a:xfrm>
            <a:off x="1028700" y="4689103"/>
            <a:ext cx="6634035" cy="2492375"/>
          </a:xfrm>
          <a:prstGeom prst="rect">
            <a:avLst/>
          </a:prstGeom>
        </p:spPr>
        <p:txBody>
          <a:bodyPr lIns="0" tIns="0" rIns="0" bIns="0" rtlCol="0" anchor="t">
            <a:spAutoFit/>
          </a:bodyPr>
          <a:lstStyle/>
          <a:p>
            <a:pPr algn="l">
              <a:lnSpc>
                <a:spcPts val="4900"/>
              </a:lnSpc>
            </a:pPr>
            <a:r>
              <a:rPr lang="en-US" sz="3500">
                <a:solidFill>
                  <a:srgbClr val="401268"/>
                </a:solidFill>
                <a:latin typeface="Poppins"/>
                <a:ea typeface="Poppins"/>
                <a:cs typeface="Poppins"/>
                <a:sym typeface="Poppins"/>
              </a:rPr>
              <a:t>IEP              32.16%</a:t>
            </a:r>
          </a:p>
          <a:p>
            <a:pPr algn="l">
              <a:lnSpc>
                <a:spcPts val="4900"/>
              </a:lnSpc>
            </a:pPr>
            <a:r>
              <a:rPr lang="en-US" sz="3500">
                <a:solidFill>
                  <a:srgbClr val="401268"/>
                </a:solidFill>
                <a:latin typeface="Poppins"/>
                <a:ea typeface="Poppins"/>
                <a:cs typeface="Poppins"/>
                <a:sym typeface="Poppins"/>
              </a:rPr>
              <a:t>Free           10.98% </a:t>
            </a:r>
          </a:p>
          <a:p>
            <a:pPr algn="l">
              <a:lnSpc>
                <a:spcPts val="4900"/>
              </a:lnSpc>
            </a:pPr>
            <a:r>
              <a:rPr lang="en-US" sz="3500">
                <a:solidFill>
                  <a:srgbClr val="401268"/>
                </a:solidFill>
                <a:latin typeface="Poppins"/>
                <a:ea typeface="Poppins"/>
                <a:cs typeface="Poppins"/>
                <a:sym typeface="Poppins"/>
              </a:rPr>
              <a:t>Reduced   7.21%</a:t>
            </a:r>
          </a:p>
          <a:p>
            <a:pPr algn="l">
              <a:lnSpc>
                <a:spcPts val="4900"/>
              </a:lnSpc>
            </a:pPr>
            <a:r>
              <a:rPr lang="en-US" sz="3500">
                <a:solidFill>
                  <a:srgbClr val="401268"/>
                </a:solidFill>
                <a:latin typeface="Poppins"/>
                <a:ea typeface="Poppins"/>
                <a:cs typeface="Poppins"/>
                <a:sym typeface="Poppins"/>
              </a:rPr>
              <a:t>Other         49.65%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7564327" y="542778"/>
            <a:ext cx="10359782" cy="9440351"/>
          </a:xfrm>
          <a:custGeom>
            <a:avLst/>
            <a:gdLst/>
            <a:ahLst/>
            <a:cxnLst/>
            <a:rect l="l" t="t" r="r" b="b"/>
            <a:pathLst>
              <a:path w="10359782" h="9440351">
                <a:moveTo>
                  <a:pt x="0" y="0"/>
                </a:moveTo>
                <a:lnTo>
                  <a:pt x="10359782" y="0"/>
                </a:lnTo>
                <a:lnTo>
                  <a:pt x="10359782" y="9440352"/>
                </a:lnTo>
                <a:lnTo>
                  <a:pt x="0" y="9440352"/>
                </a:lnTo>
                <a:lnTo>
                  <a:pt x="0" y="0"/>
                </a:lnTo>
                <a:close/>
              </a:path>
            </a:pathLst>
          </a:custGeom>
          <a:blipFill>
            <a:blip r:embed="rId3"/>
            <a:stretch>
              <a:fillRect/>
            </a:stretch>
          </a:blipFill>
        </p:spPr>
        <p:txBody>
          <a:bodyPr/>
          <a:lstStyle/>
          <a:p>
            <a:endParaRPr lang="en-US"/>
          </a:p>
        </p:txBody>
      </p:sp>
      <p:graphicFrame>
        <p:nvGraphicFramePr>
          <p:cNvPr id="4" name="Object 4"/>
          <p:cNvGraphicFramePr/>
          <p:nvPr/>
        </p:nvGraphicFramePr>
        <p:xfrm>
          <a:off x="1028700" y="5143500"/>
          <a:ext cx="5743575" cy="6171486"/>
        </p:xfrm>
        <a:graphic>
          <a:graphicData uri="http://schemas.openxmlformats.org/presentationml/2006/ole">
            <mc:AlternateContent xmlns:mc="http://schemas.openxmlformats.org/markup-compatibility/2006">
              <mc:Choice xmlns:v="urn:schemas-microsoft-com:vml" Requires="v">
                <p:oleObj name="Worksheet" r:id="rId4" imgW="6972300" imgH="7404100" progId="Excel.Sheet.12">
                  <p:embed/>
                </p:oleObj>
              </mc:Choice>
              <mc:Fallback>
                <p:oleObj name="Worksheet" r:id="rId4" imgW="6972300" imgH="7404100" progId="Excel.Sheet.12">
                  <p:embed/>
                  <p:pic>
                    <p:nvPicPr>
                      <p:cNvPr id="0" name=""/>
                      <p:cNvPicPr/>
                      <p:nvPr/>
                    </p:nvPicPr>
                    <p:blipFill>
                      <a:blip r:embed="rId5"/>
                      <a:stretch>
                        <a:fillRect/>
                      </a:stretch>
                    </p:blipFill>
                    <p:spPr>
                      <a:xfrm>
                        <a:off x="1028700" y="5143500"/>
                        <a:ext cx="5743575" cy="6171486"/>
                      </a:xfrm>
                      <a:prstGeom prst="rect">
                        <a:avLst/>
                      </a:prstGeom>
                    </p:spPr>
                  </p:pic>
                </p:oleObj>
              </mc:Fallback>
            </mc:AlternateContent>
          </a:graphicData>
        </a:graphic>
      </p:graphicFrame>
      <p:sp>
        <p:nvSpPr>
          <p:cNvPr id="5" name="TextBox 5"/>
          <p:cNvSpPr txBox="1"/>
          <p:nvPr/>
        </p:nvSpPr>
        <p:spPr>
          <a:xfrm>
            <a:off x="1028700" y="1726528"/>
            <a:ext cx="6242301" cy="2798865"/>
          </a:xfrm>
          <a:prstGeom prst="rect">
            <a:avLst/>
          </a:prstGeom>
        </p:spPr>
        <p:txBody>
          <a:bodyPr lIns="0" tIns="0" rIns="0" bIns="0" rtlCol="0" anchor="t">
            <a:spAutoFit/>
          </a:bodyPr>
          <a:lstStyle/>
          <a:p>
            <a:pPr algn="l">
              <a:lnSpc>
                <a:spcPts val="7431"/>
              </a:lnSpc>
            </a:pPr>
            <a:r>
              <a:rPr lang="en-US" sz="5308">
                <a:solidFill>
                  <a:srgbClr val="401268"/>
                </a:solidFill>
                <a:latin typeface="League Spartan"/>
                <a:ea typeface="League Spartan"/>
                <a:cs typeface="League Spartan"/>
                <a:sym typeface="League Spartan"/>
              </a:rPr>
              <a:t>GEOGRAPHICAL DISTRIBUTION FOR 2025-26</a:t>
            </a:r>
          </a:p>
        </p:txBody>
      </p:sp>
      <p:sp>
        <p:nvSpPr>
          <p:cNvPr id="6" name="TextBox 6"/>
          <p:cNvSpPr txBox="1"/>
          <p:nvPr/>
        </p:nvSpPr>
        <p:spPr>
          <a:xfrm>
            <a:off x="1028700" y="914400"/>
            <a:ext cx="5634574"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MOSCHOLARS BY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7681943" y="-404902"/>
            <a:ext cx="10606057" cy="10753923"/>
          </a:xfrm>
          <a:custGeom>
            <a:avLst/>
            <a:gdLst/>
            <a:ahLst/>
            <a:cxnLst/>
            <a:rect l="l" t="t" r="r" b="b"/>
            <a:pathLst>
              <a:path w="10606057" h="10753923">
                <a:moveTo>
                  <a:pt x="0" y="0"/>
                </a:moveTo>
                <a:lnTo>
                  <a:pt x="10606057" y="0"/>
                </a:lnTo>
                <a:lnTo>
                  <a:pt x="10606057" y="10753923"/>
                </a:lnTo>
                <a:lnTo>
                  <a:pt x="0" y="1075392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1726528"/>
            <a:ext cx="6535627" cy="1855890"/>
          </a:xfrm>
          <a:prstGeom prst="rect">
            <a:avLst/>
          </a:prstGeom>
        </p:spPr>
        <p:txBody>
          <a:bodyPr lIns="0" tIns="0" rIns="0" bIns="0" rtlCol="0" anchor="t">
            <a:spAutoFit/>
          </a:bodyPr>
          <a:lstStyle/>
          <a:p>
            <a:pPr algn="l">
              <a:lnSpc>
                <a:spcPts val="7431"/>
              </a:lnSpc>
            </a:pPr>
            <a:r>
              <a:rPr lang="en-US" sz="5308">
                <a:solidFill>
                  <a:srgbClr val="401268"/>
                </a:solidFill>
                <a:latin typeface="League Spartan"/>
                <a:ea typeface="League Spartan"/>
                <a:cs typeface="League Spartan"/>
                <a:sym typeface="League Spartan"/>
              </a:rPr>
              <a:t>CONCENTRATION IN URBAN AREAS</a:t>
            </a:r>
          </a:p>
        </p:txBody>
      </p:sp>
      <p:sp>
        <p:nvSpPr>
          <p:cNvPr id="5" name="TextBox 5"/>
          <p:cNvSpPr txBox="1"/>
          <p:nvPr/>
        </p:nvSpPr>
        <p:spPr>
          <a:xfrm>
            <a:off x="1028700" y="914400"/>
            <a:ext cx="5634574"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MOSCHOLARS BY</a:t>
            </a:r>
          </a:p>
        </p:txBody>
      </p:sp>
      <p:sp>
        <p:nvSpPr>
          <p:cNvPr id="6" name="TextBox 6"/>
          <p:cNvSpPr txBox="1"/>
          <p:nvPr/>
        </p:nvSpPr>
        <p:spPr>
          <a:xfrm>
            <a:off x="1028700" y="4689103"/>
            <a:ext cx="6634035" cy="3730625"/>
          </a:xfrm>
          <a:prstGeom prst="rect">
            <a:avLst/>
          </a:prstGeom>
        </p:spPr>
        <p:txBody>
          <a:bodyPr lIns="0" tIns="0" rIns="0" bIns="0" rtlCol="0" anchor="t">
            <a:spAutoFit/>
          </a:bodyPr>
          <a:lstStyle/>
          <a:p>
            <a:pPr algn="l">
              <a:lnSpc>
                <a:spcPts val="4900"/>
              </a:lnSpc>
            </a:pPr>
            <a:r>
              <a:rPr lang="en-US" sz="3500">
                <a:solidFill>
                  <a:srgbClr val="401268"/>
                </a:solidFill>
                <a:latin typeface="Poppins"/>
                <a:ea typeface="Poppins"/>
                <a:cs typeface="Poppins"/>
                <a:sym typeface="Poppins"/>
              </a:rPr>
              <a:t>$39,450,000 in St. Louis Area</a:t>
            </a:r>
          </a:p>
          <a:p>
            <a:pPr algn="l">
              <a:lnSpc>
                <a:spcPts val="4900"/>
              </a:lnSpc>
            </a:pPr>
            <a:endParaRPr lang="en-US" sz="3500">
              <a:solidFill>
                <a:srgbClr val="401268"/>
              </a:solidFill>
              <a:latin typeface="Poppins"/>
              <a:ea typeface="Poppins"/>
              <a:cs typeface="Poppins"/>
              <a:sym typeface="Poppins"/>
            </a:endParaRPr>
          </a:p>
          <a:p>
            <a:pPr algn="l">
              <a:lnSpc>
                <a:spcPts val="4900"/>
              </a:lnSpc>
            </a:pPr>
            <a:r>
              <a:rPr lang="en-US" sz="3500">
                <a:solidFill>
                  <a:srgbClr val="401268"/>
                </a:solidFill>
                <a:latin typeface="Poppins"/>
                <a:ea typeface="Poppins"/>
                <a:cs typeface="Poppins"/>
                <a:sym typeface="Poppins"/>
              </a:rPr>
              <a:t>$4,000,000 in Kansas City</a:t>
            </a:r>
          </a:p>
          <a:p>
            <a:pPr algn="l">
              <a:lnSpc>
                <a:spcPts val="4900"/>
              </a:lnSpc>
            </a:pPr>
            <a:endParaRPr lang="en-US" sz="3500">
              <a:solidFill>
                <a:srgbClr val="401268"/>
              </a:solidFill>
              <a:latin typeface="Poppins"/>
              <a:ea typeface="Poppins"/>
              <a:cs typeface="Poppins"/>
              <a:sym typeface="Poppins"/>
            </a:endParaRPr>
          </a:p>
          <a:p>
            <a:pPr algn="l">
              <a:lnSpc>
                <a:spcPts val="4900"/>
              </a:lnSpc>
            </a:pPr>
            <a:r>
              <a:rPr lang="en-US" sz="3500">
                <a:solidFill>
                  <a:srgbClr val="401268"/>
                </a:solidFill>
                <a:latin typeface="Poppins"/>
                <a:ea typeface="Poppins"/>
                <a:cs typeface="Poppins"/>
                <a:sym typeface="Poppins"/>
              </a:rPr>
              <a:t>$1,050,000 Springfield</a:t>
            </a:r>
          </a:p>
          <a:p>
            <a:pPr algn="l">
              <a:lnSpc>
                <a:spcPts val="4900"/>
              </a:lnSpc>
            </a:pPr>
            <a:endParaRPr lang="en-US" sz="3500">
              <a:solidFill>
                <a:srgbClr val="401268"/>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056804" y="916376"/>
            <a:ext cx="8170257" cy="967259"/>
          </a:xfrm>
          <a:prstGeom prst="rect">
            <a:avLst/>
          </a:prstGeom>
        </p:spPr>
        <p:txBody>
          <a:bodyPr lIns="0" tIns="0" rIns="0" bIns="0" rtlCol="0" anchor="t">
            <a:spAutoFit/>
          </a:bodyPr>
          <a:lstStyle/>
          <a:p>
            <a:pPr algn="ctr">
              <a:lnSpc>
                <a:spcPts val="7940"/>
              </a:lnSpc>
            </a:pPr>
            <a:r>
              <a:rPr lang="en-US" sz="5672">
                <a:solidFill>
                  <a:srgbClr val="004AAD"/>
                </a:solidFill>
                <a:latin typeface="League Spartan"/>
                <a:ea typeface="League Spartan"/>
                <a:cs typeface="League Spartan"/>
                <a:sym typeface="League Spartan"/>
              </a:rPr>
              <a:t>RELEVANT CASE LAW</a:t>
            </a:r>
          </a:p>
        </p:txBody>
      </p:sp>
      <p:sp>
        <p:nvSpPr>
          <p:cNvPr id="4" name="TextBox 4"/>
          <p:cNvSpPr txBox="1"/>
          <p:nvPr/>
        </p:nvSpPr>
        <p:spPr>
          <a:xfrm>
            <a:off x="6206039" y="141041"/>
            <a:ext cx="5871786" cy="880110"/>
          </a:xfrm>
          <a:prstGeom prst="rect">
            <a:avLst/>
          </a:prstGeom>
        </p:spPr>
        <p:txBody>
          <a:bodyPr lIns="0" tIns="0" rIns="0" bIns="0" rtlCol="0" anchor="t">
            <a:spAutoFit/>
          </a:bodyPr>
          <a:lstStyle/>
          <a:p>
            <a:pPr algn="ctr">
              <a:lnSpc>
                <a:spcPts val="7139"/>
              </a:lnSpc>
            </a:pPr>
            <a:r>
              <a:rPr lang="en-US" sz="5100">
                <a:solidFill>
                  <a:srgbClr val="303642"/>
                </a:solidFill>
                <a:latin typeface="Roboto"/>
                <a:ea typeface="Roboto"/>
                <a:cs typeface="Roboto"/>
                <a:sym typeface="Roboto"/>
              </a:rPr>
              <a:t>ROADMAP OF</a:t>
            </a:r>
          </a:p>
        </p:txBody>
      </p:sp>
      <p:sp>
        <p:nvSpPr>
          <p:cNvPr id="5" name="TextBox 5"/>
          <p:cNvSpPr txBox="1"/>
          <p:nvPr/>
        </p:nvSpPr>
        <p:spPr>
          <a:xfrm>
            <a:off x="1026632" y="2073835"/>
            <a:ext cx="16230600" cy="4349750"/>
          </a:xfrm>
          <a:prstGeom prst="rect">
            <a:avLst/>
          </a:prstGeom>
        </p:spPr>
        <p:txBody>
          <a:bodyPr lIns="0" tIns="0" rIns="0" bIns="0" rtlCol="0" anchor="t">
            <a:spAutoFit/>
          </a:bodyPr>
          <a:lstStyle/>
          <a:p>
            <a:pPr marL="755651" lvl="1" indent="-377825" algn="l">
              <a:lnSpc>
                <a:spcPts val="4900"/>
              </a:lnSpc>
              <a:buFont typeface="Arial"/>
              <a:buChar char="•"/>
            </a:pPr>
            <a:r>
              <a:rPr lang="en-US" sz="3500" i="1">
                <a:solidFill>
                  <a:srgbClr val="303642"/>
                </a:solidFill>
                <a:latin typeface="Poppins Italics"/>
                <a:ea typeface="Poppins Italics"/>
                <a:cs typeface="Poppins Italics"/>
                <a:sym typeface="Poppins Italics"/>
              </a:rPr>
              <a:t>Pickering</a:t>
            </a:r>
            <a:r>
              <a:rPr lang="en-US" sz="3500">
                <a:solidFill>
                  <a:srgbClr val="303642"/>
                </a:solidFill>
                <a:latin typeface="Poppins"/>
                <a:ea typeface="Poppins"/>
                <a:cs typeface="Poppins"/>
                <a:sym typeface="Poppins"/>
              </a:rPr>
              <a:t> standard sets the bar</a:t>
            </a:r>
          </a:p>
          <a:p>
            <a:pPr marL="1511301" lvl="2" indent="-503767" algn="l">
              <a:lnSpc>
                <a:spcPts val="4900"/>
              </a:lnSpc>
              <a:buFont typeface="Arial"/>
              <a:buChar char="⚬"/>
            </a:pPr>
            <a:r>
              <a:rPr lang="en-US" sz="3500">
                <a:solidFill>
                  <a:srgbClr val="303642"/>
                </a:solidFill>
                <a:latin typeface="Poppins"/>
                <a:ea typeface="Poppins"/>
                <a:cs typeface="Poppins"/>
                <a:sym typeface="Poppins"/>
              </a:rPr>
              <a:t>Private Citizen + matter of public concern</a:t>
            </a:r>
          </a:p>
          <a:p>
            <a:pPr marL="755651" lvl="1" indent="-377825" algn="l">
              <a:lnSpc>
                <a:spcPts val="4900"/>
              </a:lnSpc>
              <a:buFont typeface="Arial"/>
              <a:buChar char="•"/>
            </a:pPr>
            <a:r>
              <a:rPr lang="en-US" sz="3500" i="1">
                <a:solidFill>
                  <a:srgbClr val="303642"/>
                </a:solidFill>
                <a:latin typeface="Poppins Italics"/>
                <a:ea typeface="Poppins Italics"/>
                <a:cs typeface="Poppins Italics"/>
                <a:sym typeface="Poppins Italics"/>
              </a:rPr>
              <a:t>Garcetti</a:t>
            </a:r>
            <a:r>
              <a:rPr lang="en-US" sz="3500">
                <a:solidFill>
                  <a:srgbClr val="303642"/>
                </a:solidFill>
                <a:latin typeface="Poppins"/>
                <a:ea typeface="Poppins"/>
                <a:cs typeface="Poppins"/>
                <a:sym typeface="Poppins"/>
              </a:rPr>
              <a:t> standard sets the “at work” standard</a:t>
            </a:r>
          </a:p>
          <a:p>
            <a:pPr marL="1511301" lvl="2" indent="-503767" algn="l">
              <a:lnSpc>
                <a:spcPts val="4900"/>
              </a:lnSpc>
              <a:buFont typeface="Arial"/>
              <a:buChar char="⚬"/>
            </a:pPr>
            <a:r>
              <a:rPr lang="en-US" sz="3500">
                <a:solidFill>
                  <a:srgbClr val="303642"/>
                </a:solidFill>
                <a:latin typeface="Poppins"/>
                <a:ea typeface="Poppins"/>
                <a:cs typeface="Poppins"/>
                <a:sym typeface="Poppins"/>
              </a:rPr>
              <a:t>Speech made pursuant to official duties is different</a:t>
            </a:r>
          </a:p>
          <a:p>
            <a:pPr marL="755651" lvl="1" indent="-377825" algn="l">
              <a:lnSpc>
                <a:spcPts val="4900"/>
              </a:lnSpc>
              <a:buFont typeface="Arial"/>
              <a:buChar char="•"/>
            </a:pPr>
            <a:r>
              <a:rPr lang="en-US" sz="3500" i="1">
                <a:solidFill>
                  <a:srgbClr val="303642"/>
                </a:solidFill>
                <a:latin typeface="Poppins Italics"/>
                <a:ea typeface="Poppins Italics"/>
                <a:cs typeface="Poppins Italics"/>
                <a:sym typeface="Poppins Italics"/>
              </a:rPr>
              <a:t>Kennedy</a:t>
            </a:r>
            <a:r>
              <a:rPr lang="en-US" sz="3500">
                <a:solidFill>
                  <a:srgbClr val="303642"/>
                </a:solidFill>
                <a:latin typeface="Poppins"/>
                <a:ea typeface="Poppins"/>
                <a:cs typeface="Poppins"/>
                <a:sym typeface="Poppins"/>
              </a:rPr>
              <a:t> clarifies free speech</a:t>
            </a:r>
          </a:p>
          <a:p>
            <a:pPr marL="1511301" lvl="2" indent="-503767" algn="l">
              <a:lnSpc>
                <a:spcPts val="4900"/>
              </a:lnSpc>
              <a:buFont typeface="Arial"/>
              <a:buChar char="⚬"/>
            </a:pPr>
            <a:r>
              <a:rPr lang="en-US" sz="3500">
                <a:solidFill>
                  <a:srgbClr val="303642"/>
                </a:solidFill>
                <a:latin typeface="Poppins"/>
                <a:ea typeface="Poppins"/>
                <a:cs typeface="Poppins"/>
                <a:sym typeface="Poppins"/>
              </a:rPr>
              <a:t>What do we tolerate from others while “on the clock”?</a:t>
            </a:r>
          </a:p>
          <a:p>
            <a:pPr marL="1511301" lvl="2" indent="-503767" algn="l">
              <a:lnSpc>
                <a:spcPts val="4900"/>
              </a:lnSpc>
              <a:buFont typeface="Arial"/>
              <a:buChar char="⚬"/>
            </a:pPr>
            <a:r>
              <a:rPr lang="en-US" sz="3500">
                <a:solidFill>
                  <a:srgbClr val="303642"/>
                </a:solidFill>
                <a:latin typeface="Poppins"/>
                <a:ea typeface="Poppins"/>
                <a:cs typeface="Poppins"/>
                <a:sym typeface="Poppins"/>
              </a:rPr>
              <a:t>Content restrictions?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aphicFrame>
        <p:nvGraphicFramePr>
          <p:cNvPr id="3" name="Object 3"/>
          <p:cNvGraphicFramePr/>
          <p:nvPr/>
        </p:nvGraphicFramePr>
        <p:xfrm>
          <a:off x="8758804" y="679078"/>
          <a:ext cx="11674423" cy="8229600"/>
        </p:xfrm>
        <a:graphic>
          <a:graphicData uri="http://schemas.openxmlformats.org/presentationml/2006/ole">
            <mc:AlternateContent xmlns:mc="http://schemas.openxmlformats.org/markup-compatibility/2006">
              <mc:Choice xmlns:v="urn:schemas-microsoft-com:vml" Requires="v">
                <p:oleObj name="Worksheet" r:id="rId3" imgW="14008100" imgH="10553700" progId="Excel.Sheet.12">
                  <p:embed/>
                </p:oleObj>
              </mc:Choice>
              <mc:Fallback>
                <p:oleObj name="Worksheet" r:id="rId3" imgW="14008100" imgH="10553700" progId="Excel.Sheet.12">
                  <p:embed/>
                  <p:pic>
                    <p:nvPicPr>
                      <p:cNvPr id="0" name=""/>
                      <p:cNvPicPr/>
                      <p:nvPr/>
                    </p:nvPicPr>
                    <p:blipFill>
                      <a:blip r:embed="rId4"/>
                      <a:stretch>
                        <a:fillRect/>
                      </a:stretch>
                    </p:blipFill>
                    <p:spPr>
                      <a:xfrm>
                        <a:off x="8758804" y="679078"/>
                        <a:ext cx="11674423" cy="8229600"/>
                      </a:xfrm>
                      <a:prstGeom prst="rect">
                        <a:avLst/>
                      </a:prstGeom>
                    </p:spPr>
                  </p:pic>
                </p:oleObj>
              </mc:Fallback>
            </mc:AlternateContent>
          </a:graphicData>
        </a:graphic>
      </p:graphicFrame>
      <p:sp>
        <p:nvSpPr>
          <p:cNvPr id="4" name="TextBox 4"/>
          <p:cNvSpPr txBox="1"/>
          <p:nvPr/>
        </p:nvSpPr>
        <p:spPr>
          <a:xfrm>
            <a:off x="1028700" y="1726528"/>
            <a:ext cx="6535627" cy="1855890"/>
          </a:xfrm>
          <a:prstGeom prst="rect">
            <a:avLst/>
          </a:prstGeom>
        </p:spPr>
        <p:txBody>
          <a:bodyPr lIns="0" tIns="0" rIns="0" bIns="0" rtlCol="0" anchor="t">
            <a:spAutoFit/>
          </a:bodyPr>
          <a:lstStyle/>
          <a:p>
            <a:pPr algn="l">
              <a:lnSpc>
                <a:spcPts val="7431"/>
              </a:lnSpc>
            </a:pPr>
            <a:r>
              <a:rPr lang="en-US" sz="5308">
                <a:solidFill>
                  <a:srgbClr val="401268"/>
                </a:solidFill>
                <a:latin typeface="League Spartan"/>
                <a:ea typeface="League Spartan"/>
                <a:cs typeface="League Spartan"/>
                <a:sym typeface="League Spartan"/>
              </a:rPr>
              <a:t>BASIC FORMULA APPROPRIATION</a:t>
            </a:r>
          </a:p>
        </p:txBody>
      </p:sp>
      <p:sp>
        <p:nvSpPr>
          <p:cNvPr id="5" name="TextBox 5"/>
          <p:cNvSpPr txBox="1"/>
          <p:nvPr/>
        </p:nvSpPr>
        <p:spPr>
          <a:xfrm>
            <a:off x="1028700" y="914400"/>
            <a:ext cx="5634574"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$50 MILLION IN</a:t>
            </a:r>
          </a:p>
        </p:txBody>
      </p:sp>
      <p:sp>
        <p:nvSpPr>
          <p:cNvPr id="6" name="TextBox 6"/>
          <p:cNvSpPr txBox="1"/>
          <p:nvPr/>
        </p:nvSpPr>
        <p:spPr>
          <a:xfrm>
            <a:off x="1028700" y="4689103"/>
            <a:ext cx="6634035" cy="3111500"/>
          </a:xfrm>
          <a:prstGeom prst="rect">
            <a:avLst/>
          </a:prstGeom>
        </p:spPr>
        <p:txBody>
          <a:bodyPr lIns="0" tIns="0" rIns="0" bIns="0" rtlCol="0" anchor="t">
            <a:spAutoFit/>
          </a:bodyPr>
          <a:lstStyle/>
          <a:p>
            <a:pPr algn="l">
              <a:lnSpc>
                <a:spcPts val="4900"/>
              </a:lnSpc>
            </a:pPr>
            <a:r>
              <a:rPr lang="en-US" sz="3500">
                <a:solidFill>
                  <a:srgbClr val="401268"/>
                </a:solidFill>
                <a:latin typeface="Poppins"/>
                <a:ea typeface="Poppins"/>
                <a:cs typeface="Poppins"/>
                <a:sym typeface="Poppins"/>
              </a:rPr>
              <a:t>$57 per student that could have been used in public school districts instead of private schools</a:t>
            </a:r>
          </a:p>
          <a:p>
            <a:pPr algn="l">
              <a:lnSpc>
                <a:spcPts val="4900"/>
              </a:lnSpc>
            </a:pPr>
            <a:endParaRPr lang="en-US" sz="3500">
              <a:solidFill>
                <a:srgbClr val="401268"/>
              </a:solidFill>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279277"/>
            <a:ext cx="16614973" cy="7444105"/>
          </a:xfrm>
          <a:prstGeom prst="rect">
            <a:avLst/>
          </a:prstGeom>
        </p:spPr>
        <p:txBody>
          <a:bodyPr lIns="0" tIns="0" rIns="0" bIns="0" rtlCol="0" anchor="t">
            <a:spAutoFit/>
          </a:bodyPr>
          <a:lstStyle/>
          <a:p>
            <a:pPr marL="604518" lvl="1" indent="-302259" algn="l">
              <a:lnSpc>
                <a:spcPts val="3919"/>
              </a:lnSpc>
              <a:buFont typeface="Arial"/>
              <a:buChar char="•"/>
            </a:pPr>
            <a:r>
              <a:rPr lang="en-US" sz="2799">
                <a:solidFill>
                  <a:srgbClr val="303642"/>
                </a:solidFill>
                <a:latin typeface="Poppins"/>
                <a:ea typeface="Poppins"/>
                <a:cs typeface="Poppins"/>
                <a:sym typeface="Poppins"/>
              </a:rPr>
              <a:t>The MOScholars statute “shall not be construed to permit any governmental agency to exercise control or supervision over any qualified school in which a qualified student enrolls other than a qualified school that is a public school.” RSMo § 166.720.1</a:t>
            </a:r>
          </a:p>
          <a:p>
            <a:pPr marL="604518" lvl="1" indent="-302259" algn="l">
              <a:lnSpc>
                <a:spcPts val="3919"/>
              </a:lnSpc>
              <a:buFont typeface="Arial"/>
              <a:buChar char="•"/>
            </a:pPr>
            <a:r>
              <a:rPr lang="en-US" sz="2799">
                <a:solidFill>
                  <a:srgbClr val="303642"/>
                </a:solidFill>
                <a:latin typeface="Poppins"/>
                <a:ea typeface="Poppins"/>
                <a:cs typeface="Poppins"/>
                <a:sym typeface="Poppins"/>
              </a:rPr>
              <a:t>•“A qualified school shall not be required to alter its creed, practices, admissions policy, or curriculum in order to accept students whose parents pay tuition or fees from a Missouri empowerment scholarship account to participate as a qualified school.” .” RSMo § 166.720.3</a:t>
            </a:r>
          </a:p>
          <a:p>
            <a:pPr marL="604518" lvl="1" indent="-302259" algn="l">
              <a:lnSpc>
                <a:spcPts val="3919"/>
              </a:lnSpc>
              <a:buFont typeface="Arial"/>
              <a:buChar char="•"/>
            </a:pPr>
            <a:r>
              <a:rPr lang="en-US" sz="2799" b="1">
                <a:solidFill>
                  <a:srgbClr val="303642"/>
                </a:solidFill>
                <a:latin typeface="Poppins Bold"/>
                <a:ea typeface="Poppins Bold"/>
                <a:cs typeface="Poppins Bold"/>
                <a:sym typeface="Poppins Bold"/>
              </a:rPr>
              <a:t>"Qualified school"</a:t>
            </a:r>
            <a:r>
              <a:rPr lang="en-US" sz="2799">
                <a:solidFill>
                  <a:srgbClr val="303642"/>
                </a:solidFill>
                <a:latin typeface="Poppins"/>
                <a:ea typeface="Poppins"/>
                <a:cs typeface="Poppins"/>
                <a:sym typeface="Poppins"/>
              </a:rPr>
              <a:t>, an FPE school or any of the following entities that is incorporated in Missouri and that does not discriminate on the basis of race, color, or national origin:</a:t>
            </a:r>
          </a:p>
          <a:p>
            <a:pPr algn="l">
              <a:lnSpc>
                <a:spcPts val="3919"/>
              </a:lnSpc>
            </a:pPr>
            <a:r>
              <a:rPr lang="en-US" sz="2799">
                <a:solidFill>
                  <a:srgbClr val="303642"/>
                </a:solidFill>
                <a:latin typeface="Poppins"/>
                <a:ea typeface="Poppins"/>
                <a:cs typeface="Poppins"/>
                <a:sym typeface="Poppins"/>
              </a:rPr>
              <a:t>         (a)  A charter school as defined in section </a:t>
            </a:r>
            <a:r>
              <a:rPr lang="en-US" sz="2799" u="sng">
                <a:solidFill>
                  <a:srgbClr val="303642"/>
                </a:solidFill>
                <a:latin typeface="Poppins"/>
                <a:ea typeface="Poppins"/>
                <a:cs typeface="Poppins"/>
                <a:sym typeface="Poppins"/>
                <a:hlinkClick r:id="rId3" tooltip="https://revisor.mo.gov/main/OneSection.aspx?section=160.400"/>
              </a:rPr>
              <a:t>160.400</a:t>
            </a:r>
            <a:r>
              <a:rPr lang="en-US" sz="2799">
                <a:solidFill>
                  <a:srgbClr val="303642"/>
                </a:solidFill>
                <a:latin typeface="Poppins"/>
                <a:ea typeface="Poppins"/>
                <a:cs typeface="Poppins"/>
                <a:sym typeface="Poppins"/>
              </a:rPr>
              <a:t>;</a:t>
            </a:r>
          </a:p>
          <a:p>
            <a:pPr algn="l">
              <a:lnSpc>
                <a:spcPts val="3919"/>
              </a:lnSpc>
            </a:pPr>
            <a:r>
              <a:rPr lang="en-US" sz="2799">
                <a:solidFill>
                  <a:srgbClr val="303642"/>
                </a:solidFill>
                <a:latin typeface="Poppins"/>
                <a:ea typeface="Poppins"/>
                <a:cs typeface="Poppins"/>
                <a:sym typeface="Poppins"/>
              </a:rPr>
              <a:t>         (b)  A private school;</a:t>
            </a:r>
          </a:p>
          <a:p>
            <a:pPr algn="l">
              <a:lnSpc>
                <a:spcPts val="3919"/>
              </a:lnSpc>
            </a:pPr>
            <a:r>
              <a:rPr lang="en-US" sz="2799">
                <a:solidFill>
                  <a:srgbClr val="303642"/>
                </a:solidFill>
                <a:latin typeface="Poppins"/>
                <a:ea typeface="Poppins"/>
                <a:cs typeface="Poppins"/>
                <a:sym typeface="Poppins"/>
              </a:rPr>
              <a:t>         (c)  A public school as defined in section </a:t>
            </a:r>
            <a:r>
              <a:rPr lang="en-US" sz="2799" u="sng">
                <a:solidFill>
                  <a:srgbClr val="303642"/>
                </a:solidFill>
                <a:latin typeface="Poppins"/>
                <a:ea typeface="Poppins"/>
                <a:cs typeface="Poppins"/>
                <a:sym typeface="Poppins"/>
                <a:hlinkClick r:id="rId4" tooltip="https://revisor.mo.gov/main/OneSection.aspx?section=160.011"/>
              </a:rPr>
              <a:t>160.011</a:t>
            </a:r>
            <a:r>
              <a:rPr lang="en-US" sz="2799">
                <a:solidFill>
                  <a:srgbClr val="303642"/>
                </a:solidFill>
                <a:latin typeface="Poppins"/>
                <a:ea typeface="Poppins"/>
                <a:cs typeface="Poppins"/>
                <a:sym typeface="Poppins"/>
              </a:rPr>
              <a:t>; or</a:t>
            </a:r>
          </a:p>
          <a:p>
            <a:pPr algn="l">
              <a:lnSpc>
                <a:spcPts val="3919"/>
              </a:lnSpc>
            </a:pPr>
            <a:r>
              <a:rPr lang="en-US" sz="2799">
                <a:solidFill>
                  <a:srgbClr val="303642"/>
                </a:solidFill>
                <a:latin typeface="Poppins"/>
                <a:ea typeface="Poppins"/>
                <a:cs typeface="Poppins"/>
                <a:sym typeface="Poppins"/>
              </a:rPr>
              <a:t>         (d)  A public or private virtual school;</a:t>
            </a:r>
          </a:p>
          <a:p>
            <a:pPr algn="l">
              <a:lnSpc>
                <a:spcPts val="3919"/>
              </a:lnSpc>
            </a:pPr>
            <a:endParaRPr lang="en-US" sz="2799">
              <a:solidFill>
                <a:srgbClr val="303642"/>
              </a:solidFill>
              <a:latin typeface="Poppins"/>
              <a:ea typeface="Poppins"/>
              <a:cs typeface="Poppins"/>
              <a:sym typeface="Poppins"/>
            </a:endParaRPr>
          </a:p>
          <a:p>
            <a:pPr marL="604518" lvl="1" indent="-302259" algn="l">
              <a:lnSpc>
                <a:spcPts val="3919"/>
              </a:lnSpc>
              <a:buFont typeface="Arial"/>
              <a:buChar char="•"/>
            </a:pPr>
            <a:r>
              <a:rPr lang="en-US" sz="2799">
                <a:solidFill>
                  <a:srgbClr val="303642"/>
                </a:solidFill>
                <a:latin typeface="Poppins"/>
                <a:ea typeface="Poppins"/>
                <a:cs typeface="Poppins"/>
                <a:sym typeface="Poppins"/>
              </a:rPr>
              <a:t>RSMo § 166.700 (8)</a:t>
            </a:r>
          </a:p>
        </p:txBody>
      </p:sp>
      <p:grpSp>
        <p:nvGrpSpPr>
          <p:cNvPr id="4" name="Group 4"/>
          <p:cNvGrpSpPr/>
          <p:nvPr/>
        </p:nvGrpSpPr>
        <p:grpSpPr>
          <a:xfrm>
            <a:off x="14744700" y="9593207"/>
            <a:ext cx="2514600" cy="260350"/>
            <a:chOff x="0" y="0"/>
            <a:chExt cx="662281" cy="68570"/>
          </a:xfrm>
        </p:grpSpPr>
        <p:sp>
          <p:nvSpPr>
            <p:cNvPr id="5" name="Freeform 5"/>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401268"/>
            </a:solidFill>
          </p:spPr>
          <p:txBody>
            <a:bodyPr/>
            <a:lstStyle/>
            <a:p>
              <a:endParaRPr lang="en-US"/>
            </a:p>
          </p:txBody>
        </p:sp>
        <p:sp>
          <p:nvSpPr>
            <p:cNvPr id="6" name="TextBox 6"/>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8542412" y="1169265"/>
            <a:ext cx="8925481" cy="912915"/>
          </a:xfrm>
          <a:prstGeom prst="rect">
            <a:avLst/>
          </a:prstGeom>
        </p:spPr>
        <p:txBody>
          <a:bodyPr lIns="0" tIns="0" rIns="0" bIns="0" rtlCol="0" anchor="t">
            <a:spAutoFit/>
          </a:bodyPr>
          <a:lstStyle/>
          <a:p>
            <a:pPr algn="l">
              <a:lnSpc>
                <a:spcPts val="7431"/>
              </a:lnSpc>
            </a:pPr>
            <a:r>
              <a:rPr lang="en-US" sz="5308">
                <a:solidFill>
                  <a:srgbClr val="401268"/>
                </a:solidFill>
                <a:latin typeface="League Spartan"/>
                <a:ea typeface="League Spartan"/>
                <a:cs typeface="League Spartan"/>
                <a:sym typeface="League Spartan"/>
              </a:rPr>
              <a:t>SUPERVISION PERMITTED</a:t>
            </a:r>
          </a:p>
        </p:txBody>
      </p:sp>
      <p:sp>
        <p:nvSpPr>
          <p:cNvPr id="8" name="TextBox 8"/>
          <p:cNvSpPr txBox="1"/>
          <p:nvPr/>
        </p:nvSpPr>
        <p:spPr>
          <a:xfrm>
            <a:off x="9833243" y="376187"/>
            <a:ext cx="7426057"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NO PUBLIC CONTROL OR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28700" y="89979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401268"/>
            </a:solidFill>
          </p:spPr>
          <p:txBody>
            <a:bodyPr/>
            <a:lstStyle/>
            <a:p>
              <a:endParaRPr lang="en-US"/>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726528"/>
            <a:ext cx="10410784" cy="912915"/>
          </a:xfrm>
          <a:prstGeom prst="rect">
            <a:avLst/>
          </a:prstGeom>
        </p:spPr>
        <p:txBody>
          <a:bodyPr lIns="0" tIns="0" rIns="0" bIns="0" rtlCol="0" anchor="t">
            <a:spAutoFit/>
          </a:bodyPr>
          <a:lstStyle/>
          <a:p>
            <a:pPr algn="l">
              <a:lnSpc>
                <a:spcPts val="7431"/>
              </a:lnSpc>
            </a:pPr>
            <a:r>
              <a:rPr lang="en-US" sz="5308">
                <a:solidFill>
                  <a:srgbClr val="401268"/>
                </a:solidFill>
                <a:latin typeface="League Spartan"/>
                <a:ea typeface="League Spartan"/>
                <a:cs typeface="League Spartan"/>
                <a:sym typeface="League Spartan"/>
              </a:rPr>
              <a:t>EDUCATION IN MISSOURI</a:t>
            </a:r>
          </a:p>
        </p:txBody>
      </p:sp>
      <p:sp>
        <p:nvSpPr>
          <p:cNvPr id="7" name="TextBox 7"/>
          <p:cNvSpPr txBox="1"/>
          <p:nvPr/>
        </p:nvSpPr>
        <p:spPr>
          <a:xfrm>
            <a:off x="1028700" y="914400"/>
            <a:ext cx="9120498"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PRIVATIZATION OF </a:t>
            </a:r>
          </a:p>
        </p:txBody>
      </p:sp>
      <p:sp>
        <p:nvSpPr>
          <p:cNvPr id="8" name="TextBox 8"/>
          <p:cNvSpPr txBox="1"/>
          <p:nvPr/>
        </p:nvSpPr>
        <p:spPr>
          <a:xfrm>
            <a:off x="1028700" y="2916197"/>
            <a:ext cx="17259300" cy="5722620"/>
          </a:xfrm>
          <a:prstGeom prst="rect">
            <a:avLst/>
          </a:prstGeom>
        </p:spPr>
        <p:txBody>
          <a:bodyPr lIns="0" tIns="0" rIns="0" bIns="0" rtlCol="0" anchor="t">
            <a:spAutoFit/>
          </a:bodyPr>
          <a:lstStyle/>
          <a:p>
            <a:pPr marL="582928" lvl="1" indent="-291464" algn="l">
              <a:lnSpc>
                <a:spcPts val="3779"/>
              </a:lnSpc>
              <a:buFont typeface="Arial"/>
              <a:buChar char="•"/>
            </a:pPr>
            <a:r>
              <a:rPr lang="en-US" sz="2699">
                <a:solidFill>
                  <a:srgbClr val="303642"/>
                </a:solidFill>
                <a:latin typeface="Poppins"/>
                <a:ea typeface="Poppins"/>
                <a:cs typeface="Poppins"/>
                <a:sym typeface="Poppins"/>
              </a:rPr>
              <a:t>The “school choice” advocates believe the role of government in education should be diminished. </a:t>
            </a:r>
          </a:p>
          <a:p>
            <a:pPr marL="582928" lvl="1" indent="-291464" algn="l">
              <a:lnSpc>
                <a:spcPts val="3779"/>
              </a:lnSpc>
              <a:buFont typeface="Arial"/>
              <a:buChar char="•"/>
            </a:pPr>
            <a:r>
              <a:rPr lang="en-US" sz="2699">
                <a:solidFill>
                  <a:srgbClr val="303642"/>
                </a:solidFill>
                <a:latin typeface="Poppins"/>
                <a:ea typeface="Poppins"/>
                <a:cs typeface="Poppins"/>
                <a:sym typeface="Poppins"/>
              </a:rPr>
              <a:t>School choice advocates believe that, “Elementary and secondary education policy should follow the path outlined by Milton Friedman in 1955, wherein education is publicly funded but education decisions are made by families.”</a:t>
            </a:r>
          </a:p>
          <a:p>
            <a:pPr marL="582928" lvl="1" indent="-291464" algn="l">
              <a:lnSpc>
                <a:spcPts val="3779"/>
              </a:lnSpc>
              <a:buFont typeface="Arial"/>
              <a:buChar char="•"/>
            </a:pPr>
            <a:r>
              <a:rPr lang="en-US" sz="2699">
                <a:solidFill>
                  <a:srgbClr val="303642"/>
                </a:solidFill>
                <a:latin typeface="Poppins"/>
                <a:ea typeface="Poppins"/>
                <a:cs typeface="Poppins"/>
                <a:sym typeface="Poppins"/>
              </a:rPr>
              <a:t>The path outlined by Friedman is two-tiered concept for education</a:t>
            </a:r>
          </a:p>
          <a:p>
            <a:pPr marL="1165857" lvl="2" indent="-388619" algn="l">
              <a:lnSpc>
                <a:spcPts val="3779"/>
              </a:lnSpc>
              <a:buFont typeface="Arial"/>
              <a:buChar char="⚬"/>
            </a:pPr>
            <a:r>
              <a:rPr lang="en-US" sz="2699">
                <a:solidFill>
                  <a:srgbClr val="303642"/>
                </a:solidFill>
                <a:latin typeface="Poppins"/>
                <a:ea typeface="Poppins"/>
                <a:cs typeface="Poppins"/>
                <a:sym typeface="Poppins"/>
              </a:rPr>
              <a:t>General education necessary for citizenship</a:t>
            </a:r>
          </a:p>
          <a:p>
            <a:pPr marL="1165857" lvl="2" indent="-388619" algn="l">
              <a:lnSpc>
                <a:spcPts val="3779"/>
              </a:lnSpc>
              <a:buFont typeface="Arial"/>
              <a:buChar char="⚬"/>
            </a:pPr>
            <a:r>
              <a:rPr lang="en-US" sz="2699">
                <a:solidFill>
                  <a:srgbClr val="303642"/>
                </a:solidFill>
                <a:latin typeface="Poppins"/>
                <a:ea typeface="Poppins"/>
                <a:cs typeface="Poppins"/>
                <a:sym typeface="Poppins"/>
              </a:rPr>
              <a:t>Specialized vocational education</a:t>
            </a:r>
          </a:p>
          <a:p>
            <a:pPr marL="582928" lvl="1" indent="-291464" algn="l">
              <a:lnSpc>
                <a:spcPts val="3779"/>
              </a:lnSpc>
              <a:buFont typeface="Arial"/>
              <a:buChar char="•"/>
            </a:pPr>
            <a:r>
              <a:rPr lang="en-US" sz="2699">
                <a:solidFill>
                  <a:srgbClr val="401268"/>
                </a:solidFill>
                <a:latin typeface="Poppins"/>
                <a:ea typeface="Poppins"/>
                <a:cs typeface="Poppins"/>
                <a:sym typeface="Poppins"/>
              </a:rPr>
              <a:t>Milton Friedman's role for government in education was limited to funding, not administration, believing this would improve education through market competition. </a:t>
            </a:r>
          </a:p>
          <a:p>
            <a:pPr marL="582928" lvl="1" indent="-291464" algn="l">
              <a:lnSpc>
                <a:spcPts val="3779"/>
              </a:lnSpc>
              <a:buFont typeface="Arial"/>
              <a:buChar char="•"/>
            </a:pPr>
            <a:r>
              <a:rPr lang="en-US" sz="2699">
                <a:solidFill>
                  <a:srgbClr val="303642"/>
                </a:solidFill>
                <a:latin typeface="Poppins"/>
                <a:ea typeface="Poppins"/>
                <a:cs typeface="Poppins"/>
                <a:sym typeface="Poppins"/>
              </a:rPr>
              <a:t>This approach appears to have gained significant traction and is actively being implemented by the Missouri state government.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3363509" y="925830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401268"/>
            </a:solidFill>
          </p:spPr>
          <p:txBody>
            <a:bodyPr/>
            <a:lstStyle/>
            <a:p>
              <a:endParaRPr lang="en-US"/>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726528"/>
            <a:ext cx="7924321" cy="912915"/>
          </a:xfrm>
          <a:prstGeom prst="rect">
            <a:avLst/>
          </a:prstGeom>
        </p:spPr>
        <p:txBody>
          <a:bodyPr lIns="0" tIns="0" rIns="0" bIns="0" rtlCol="0" anchor="t">
            <a:spAutoFit/>
          </a:bodyPr>
          <a:lstStyle/>
          <a:p>
            <a:pPr algn="l">
              <a:lnSpc>
                <a:spcPts val="7431"/>
              </a:lnSpc>
            </a:pPr>
            <a:r>
              <a:rPr lang="en-US" sz="5308">
                <a:solidFill>
                  <a:srgbClr val="401268"/>
                </a:solidFill>
                <a:latin typeface="League Spartan"/>
                <a:ea typeface="League Spartan"/>
                <a:cs typeface="League Spartan"/>
                <a:sym typeface="League Spartan"/>
              </a:rPr>
              <a:t>LANGUAGE</a:t>
            </a:r>
          </a:p>
        </p:txBody>
      </p:sp>
      <p:sp>
        <p:nvSpPr>
          <p:cNvPr id="7" name="TextBox 7"/>
          <p:cNvSpPr txBox="1"/>
          <p:nvPr/>
        </p:nvSpPr>
        <p:spPr>
          <a:xfrm>
            <a:off x="1028700" y="914400"/>
            <a:ext cx="9120498"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PROPOSED</a:t>
            </a:r>
          </a:p>
        </p:txBody>
      </p:sp>
      <p:sp>
        <p:nvSpPr>
          <p:cNvPr id="8" name="TextBox 8"/>
          <p:cNvSpPr txBox="1"/>
          <p:nvPr/>
        </p:nvSpPr>
        <p:spPr>
          <a:xfrm>
            <a:off x="1028700" y="2863245"/>
            <a:ext cx="16230600" cy="6207125"/>
          </a:xfrm>
          <a:prstGeom prst="rect">
            <a:avLst/>
          </a:prstGeom>
        </p:spPr>
        <p:txBody>
          <a:bodyPr lIns="0" tIns="0" rIns="0" bIns="0" rtlCol="0" anchor="t">
            <a:spAutoFit/>
          </a:bodyPr>
          <a:lstStyle/>
          <a:p>
            <a:pPr algn="l">
              <a:lnSpc>
                <a:spcPts val="4900"/>
              </a:lnSpc>
            </a:pPr>
            <a:r>
              <a:rPr lang="en-US" sz="3500">
                <a:solidFill>
                  <a:srgbClr val="303642"/>
                </a:solidFill>
                <a:latin typeface="Poppins"/>
                <a:ea typeface="Poppins"/>
                <a:cs typeface="Poppins"/>
                <a:sym typeface="Poppins"/>
              </a:rPr>
              <a:t>(a) </a:t>
            </a:r>
            <a:r>
              <a:rPr lang="en-US" sz="3500" b="1" i="1">
                <a:solidFill>
                  <a:srgbClr val="303642"/>
                </a:solidFill>
                <a:latin typeface="Poppins Bold Italics"/>
                <a:ea typeface="Poppins Bold Italics"/>
                <a:cs typeface="Poppins Bold Italics"/>
                <a:sym typeface="Poppins Bold Italics"/>
              </a:rPr>
              <a:t>Public funds</a:t>
            </a:r>
            <a:r>
              <a:rPr lang="en-US" sz="3500">
                <a:solidFill>
                  <a:srgbClr val="303642"/>
                </a:solidFill>
                <a:latin typeface="Poppins"/>
                <a:ea typeface="Poppins"/>
                <a:cs typeface="Poppins"/>
                <a:sym typeface="Poppins"/>
              </a:rPr>
              <a:t> shall not be used in any way that benefits</a:t>
            </a:r>
            <a:r>
              <a:rPr lang="en-US" sz="3500" b="1" i="1">
                <a:solidFill>
                  <a:srgbClr val="303642"/>
                </a:solidFill>
                <a:latin typeface="Poppins Bold Italics"/>
                <a:ea typeface="Poppins Bold Italics"/>
                <a:cs typeface="Poppins Bold Italics"/>
                <a:sym typeface="Poppins Bold Italics"/>
              </a:rPr>
              <a:t> nonpublic schools</a:t>
            </a:r>
            <a:r>
              <a:rPr lang="en-US" sz="3500">
                <a:solidFill>
                  <a:srgbClr val="303642"/>
                </a:solidFill>
                <a:latin typeface="Poppins"/>
                <a:ea typeface="Poppins"/>
                <a:cs typeface="Poppins"/>
                <a:sym typeface="Poppins"/>
              </a:rPr>
              <a:t> unless such benefits are equally available to the general public. No person or organization shall receive </a:t>
            </a:r>
            <a:r>
              <a:rPr lang="en-US" sz="3500" b="1" i="1">
                <a:solidFill>
                  <a:srgbClr val="303642"/>
                </a:solidFill>
                <a:latin typeface="Poppins Bold Italics"/>
                <a:ea typeface="Poppins Bold Italics"/>
                <a:cs typeface="Poppins Bold Italics"/>
                <a:sym typeface="Poppins Bold Italics"/>
              </a:rPr>
              <a:t>public aid</a:t>
            </a:r>
            <a:r>
              <a:rPr lang="en-US" sz="3500">
                <a:solidFill>
                  <a:srgbClr val="303642"/>
                </a:solidFill>
                <a:latin typeface="Poppins"/>
                <a:ea typeface="Poppins"/>
                <a:cs typeface="Poppins"/>
                <a:sym typeface="Poppins"/>
              </a:rPr>
              <a:t>, directly or indirectly, for educational services provided by a </a:t>
            </a:r>
            <a:r>
              <a:rPr lang="en-US" sz="3500" b="1" i="1">
                <a:solidFill>
                  <a:srgbClr val="303642"/>
                </a:solidFill>
                <a:latin typeface="Poppins Bold Italics"/>
                <a:ea typeface="Poppins Bold Italics"/>
                <a:cs typeface="Poppins Bold Italics"/>
                <a:sym typeface="Poppins Bold Italics"/>
              </a:rPr>
              <a:t>nonpublic school</a:t>
            </a:r>
            <a:r>
              <a:rPr lang="en-US" sz="3500">
                <a:solidFill>
                  <a:srgbClr val="303642"/>
                </a:solidFill>
                <a:latin typeface="Poppins"/>
                <a:ea typeface="Poppins"/>
                <a:cs typeface="Poppins"/>
                <a:sym typeface="Poppins"/>
              </a:rPr>
              <a:t>. </a:t>
            </a:r>
          </a:p>
          <a:p>
            <a:pPr algn="l">
              <a:lnSpc>
                <a:spcPts val="4900"/>
              </a:lnSpc>
            </a:pPr>
            <a:r>
              <a:rPr lang="en-US" sz="3500">
                <a:solidFill>
                  <a:srgbClr val="303642"/>
                </a:solidFill>
                <a:latin typeface="Poppins"/>
                <a:ea typeface="Poppins"/>
                <a:cs typeface="Poppins"/>
                <a:sym typeface="Poppins"/>
              </a:rPr>
              <a:t>(b) </a:t>
            </a:r>
            <a:r>
              <a:rPr lang="en-US" sz="3500" b="1" i="1">
                <a:solidFill>
                  <a:srgbClr val="303642"/>
                </a:solidFill>
                <a:latin typeface="Poppins Bold Italics"/>
                <a:ea typeface="Poppins Bold Italics"/>
                <a:cs typeface="Poppins Bold Italics"/>
                <a:sym typeface="Poppins Bold Italics"/>
              </a:rPr>
              <a:t>Public funds</a:t>
            </a:r>
            <a:r>
              <a:rPr lang="en-US" sz="3500">
                <a:solidFill>
                  <a:srgbClr val="303642"/>
                </a:solidFill>
                <a:latin typeface="Poppins"/>
                <a:ea typeface="Poppins"/>
                <a:cs typeface="Poppins"/>
                <a:sym typeface="Poppins"/>
              </a:rPr>
              <a:t> or </a:t>
            </a:r>
            <a:r>
              <a:rPr lang="en-US" sz="3500" b="1" i="1">
                <a:solidFill>
                  <a:srgbClr val="303642"/>
                </a:solidFill>
                <a:latin typeface="Poppins Bold Italics"/>
                <a:ea typeface="Poppins Bold Italics"/>
                <a:cs typeface="Poppins Bold Italics"/>
                <a:sym typeface="Poppins Bold Italics"/>
              </a:rPr>
              <a:t>public aid</a:t>
            </a:r>
            <a:r>
              <a:rPr lang="en-US" sz="3500">
                <a:solidFill>
                  <a:srgbClr val="303642"/>
                </a:solidFill>
                <a:latin typeface="Poppins"/>
                <a:ea typeface="Poppins"/>
                <a:cs typeface="Poppins"/>
                <a:sym typeface="Poppins"/>
              </a:rPr>
              <a:t> may, however, be used to pay private individuals or entities for educational or other services to be provided to individuals with disabilities, as defined by law. </a:t>
            </a:r>
          </a:p>
          <a:p>
            <a:pPr algn="l">
              <a:lnSpc>
                <a:spcPts val="4900"/>
              </a:lnSpc>
            </a:pPr>
            <a:r>
              <a:rPr lang="en-US" sz="3500">
                <a:solidFill>
                  <a:srgbClr val="303642"/>
                </a:solidFill>
                <a:latin typeface="Poppins"/>
                <a:ea typeface="Poppins"/>
                <a:cs typeface="Poppins"/>
                <a:sym typeface="Poppins"/>
              </a:rPr>
              <a:t>(c) The state or a local government may accept federal funds and distribute them to</a:t>
            </a:r>
            <a:r>
              <a:rPr lang="en-US" sz="3500" b="1" i="1">
                <a:solidFill>
                  <a:srgbClr val="303642"/>
                </a:solidFill>
                <a:latin typeface="Poppins Bold Italics"/>
                <a:ea typeface="Poppins Bold Italics"/>
                <a:cs typeface="Poppins Bold Italics"/>
                <a:sym typeface="Poppins Bold Italics"/>
              </a:rPr>
              <a:t> nonpublic schools</a:t>
            </a:r>
            <a:r>
              <a:rPr lang="en-US" sz="3500">
                <a:solidFill>
                  <a:srgbClr val="303642"/>
                </a:solidFill>
                <a:latin typeface="Poppins"/>
                <a:ea typeface="Poppins"/>
                <a:cs typeface="Poppins"/>
                <a:sym typeface="Poppins"/>
              </a:rPr>
              <a:t> if no state or local public funds are used to supplement those federal funds.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258015"/>
            <a:ext cx="16230600" cy="7627620"/>
          </a:xfrm>
          <a:prstGeom prst="rect">
            <a:avLst/>
          </a:prstGeom>
        </p:spPr>
        <p:txBody>
          <a:bodyPr lIns="0" tIns="0" rIns="0" bIns="0" rtlCol="0" anchor="t">
            <a:spAutoFit/>
          </a:bodyPr>
          <a:lstStyle/>
          <a:p>
            <a:pPr algn="l">
              <a:lnSpc>
                <a:spcPts val="3779"/>
              </a:lnSpc>
            </a:pPr>
            <a:r>
              <a:rPr lang="en-US" sz="2699">
                <a:solidFill>
                  <a:srgbClr val="303642"/>
                </a:solidFill>
                <a:latin typeface="Poppins"/>
                <a:ea typeface="Poppins"/>
                <a:cs typeface="Poppins"/>
                <a:sym typeface="Poppins"/>
              </a:rPr>
              <a:t>(d) Definitions. The following definitions apply to this section: </a:t>
            </a:r>
          </a:p>
          <a:p>
            <a:pPr algn="l">
              <a:lnSpc>
                <a:spcPts val="3779"/>
              </a:lnSpc>
            </a:pPr>
            <a:r>
              <a:rPr lang="en-US" sz="2699">
                <a:solidFill>
                  <a:srgbClr val="303642"/>
                </a:solidFill>
                <a:latin typeface="Poppins"/>
                <a:ea typeface="Poppins"/>
                <a:cs typeface="Poppins"/>
                <a:sym typeface="Poppins"/>
              </a:rPr>
              <a:t>(1) “</a:t>
            </a:r>
            <a:r>
              <a:rPr lang="en-US" sz="2699" b="1" i="1">
                <a:solidFill>
                  <a:srgbClr val="303642"/>
                </a:solidFill>
                <a:latin typeface="Poppins Bold Italics"/>
                <a:ea typeface="Poppins Bold Italics"/>
                <a:cs typeface="Poppins Bold Italics"/>
                <a:sym typeface="Poppins Bold Italics"/>
              </a:rPr>
              <a:t>Public funds</a:t>
            </a:r>
            <a:r>
              <a:rPr lang="en-US" sz="2699">
                <a:solidFill>
                  <a:srgbClr val="303642"/>
                </a:solidFill>
                <a:latin typeface="Poppins"/>
                <a:ea typeface="Poppins"/>
                <a:cs typeface="Poppins"/>
                <a:sym typeface="Poppins"/>
              </a:rPr>
              <a:t>” are any funds received or controlled by the state, state agencies, the general assembly, local governments, or any state or local public entity. </a:t>
            </a:r>
          </a:p>
          <a:p>
            <a:pPr algn="l">
              <a:lnSpc>
                <a:spcPts val="3779"/>
              </a:lnSpc>
            </a:pPr>
            <a:r>
              <a:rPr lang="en-US" sz="2699">
                <a:solidFill>
                  <a:srgbClr val="303642"/>
                </a:solidFill>
                <a:latin typeface="Poppins"/>
                <a:ea typeface="Poppins"/>
                <a:cs typeface="Poppins"/>
                <a:sym typeface="Poppins"/>
              </a:rPr>
              <a:t>(2) “</a:t>
            </a:r>
            <a:r>
              <a:rPr lang="en-US" sz="2699" b="1" i="1">
                <a:solidFill>
                  <a:srgbClr val="303642"/>
                </a:solidFill>
                <a:latin typeface="Poppins Bold Italics"/>
                <a:ea typeface="Poppins Bold Italics"/>
                <a:cs typeface="Poppins Bold Italics"/>
                <a:sym typeface="Poppins Bold Italics"/>
              </a:rPr>
              <a:t>Public aid</a:t>
            </a:r>
            <a:r>
              <a:rPr lang="en-US" sz="2699">
                <a:solidFill>
                  <a:srgbClr val="303642"/>
                </a:solidFill>
                <a:latin typeface="Poppins"/>
                <a:ea typeface="Poppins"/>
                <a:cs typeface="Poppins"/>
                <a:sym typeface="Poppins"/>
              </a:rPr>
              <a:t>” includes any form of public financial assistance, benefit, reimbursement, or credit from the state, state agencies, the general assembly, local governments, or any state or local public entity, including but not limited to vouchers, tax credits, education savings accounts, scholarships, or any other form of financial support. </a:t>
            </a:r>
          </a:p>
          <a:p>
            <a:pPr algn="l">
              <a:lnSpc>
                <a:spcPts val="3779"/>
              </a:lnSpc>
            </a:pPr>
            <a:r>
              <a:rPr lang="en-US" sz="2699">
                <a:solidFill>
                  <a:srgbClr val="303642"/>
                </a:solidFill>
                <a:latin typeface="Poppins"/>
                <a:ea typeface="Poppins"/>
                <a:cs typeface="Poppins"/>
                <a:sym typeface="Poppins"/>
              </a:rPr>
              <a:t>(3) “</a:t>
            </a:r>
            <a:r>
              <a:rPr lang="en-US" sz="2699" b="1" i="1">
                <a:solidFill>
                  <a:srgbClr val="303642"/>
                </a:solidFill>
                <a:latin typeface="Poppins Bold Italics"/>
                <a:ea typeface="Poppins Bold Italics"/>
                <a:cs typeface="Poppins Bold Italics"/>
                <a:sym typeface="Poppins Bold Italics"/>
              </a:rPr>
              <a:t>School</a:t>
            </a:r>
            <a:r>
              <a:rPr lang="en-US" sz="2699">
                <a:solidFill>
                  <a:srgbClr val="303642"/>
                </a:solidFill>
                <a:latin typeface="Poppins"/>
                <a:ea typeface="Poppins"/>
                <a:cs typeface="Poppins"/>
                <a:sym typeface="Poppins"/>
              </a:rPr>
              <a:t>” means any institution of learning serving students at any grade level kindergarten through twelfth grade. This definition does not include home schools serving four or fewer children who are not related to one another within the third degree by blood or marriage. </a:t>
            </a:r>
          </a:p>
          <a:p>
            <a:pPr algn="l">
              <a:lnSpc>
                <a:spcPts val="3779"/>
              </a:lnSpc>
            </a:pPr>
            <a:r>
              <a:rPr lang="en-US" sz="2699">
                <a:solidFill>
                  <a:srgbClr val="303642"/>
                </a:solidFill>
                <a:latin typeface="Poppins"/>
                <a:ea typeface="Poppins"/>
                <a:cs typeface="Poppins"/>
                <a:sym typeface="Poppins"/>
              </a:rPr>
              <a:t>(4) "</a:t>
            </a:r>
            <a:r>
              <a:rPr lang="en-US" sz="2699" b="1" i="1">
                <a:solidFill>
                  <a:srgbClr val="303642"/>
                </a:solidFill>
                <a:latin typeface="Poppins Bold Italics"/>
                <a:ea typeface="Poppins Bold Italics"/>
                <a:cs typeface="Poppins Bold Italics"/>
                <a:sym typeface="Poppins Bold Italics"/>
              </a:rPr>
              <a:t>Nonpublic school</a:t>
            </a:r>
            <a:r>
              <a:rPr lang="en-US" sz="2699">
                <a:solidFill>
                  <a:srgbClr val="303642"/>
                </a:solidFill>
                <a:latin typeface="Poppins"/>
                <a:ea typeface="Poppins"/>
                <a:cs typeface="Poppins"/>
                <a:sym typeface="Poppins"/>
              </a:rPr>
              <a:t>” includes any school that provides in person instruction and is not directly controlled by a public school district, a public state university or the state. A public charter school is a nonpublic school unless it was approved by the State Board of Education or a locally elected school board prior to June 30, 2025, or is approved by the voters of the public school district in which the charter school operates and is sponsored by the locally elected school board.</a:t>
            </a:r>
          </a:p>
        </p:txBody>
      </p:sp>
      <p:sp>
        <p:nvSpPr>
          <p:cNvPr id="4" name="TextBox 4"/>
          <p:cNvSpPr txBox="1"/>
          <p:nvPr/>
        </p:nvSpPr>
        <p:spPr>
          <a:xfrm>
            <a:off x="1028700" y="1092723"/>
            <a:ext cx="7924321" cy="912915"/>
          </a:xfrm>
          <a:prstGeom prst="rect">
            <a:avLst/>
          </a:prstGeom>
        </p:spPr>
        <p:txBody>
          <a:bodyPr lIns="0" tIns="0" rIns="0" bIns="0" rtlCol="0" anchor="t">
            <a:spAutoFit/>
          </a:bodyPr>
          <a:lstStyle/>
          <a:p>
            <a:pPr algn="l">
              <a:lnSpc>
                <a:spcPts val="7431"/>
              </a:lnSpc>
            </a:pPr>
            <a:r>
              <a:rPr lang="en-US" sz="5308">
                <a:solidFill>
                  <a:srgbClr val="401268"/>
                </a:solidFill>
                <a:latin typeface="League Spartan"/>
                <a:ea typeface="League Spartan"/>
                <a:cs typeface="League Spartan"/>
                <a:sym typeface="League Spartan"/>
              </a:rPr>
              <a:t>LANGUAGE</a:t>
            </a:r>
          </a:p>
        </p:txBody>
      </p:sp>
      <p:sp>
        <p:nvSpPr>
          <p:cNvPr id="5" name="TextBox 5"/>
          <p:cNvSpPr txBox="1"/>
          <p:nvPr/>
        </p:nvSpPr>
        <p:spPr>
          <a:xfrm>
            <a:off x="1028700" y="280596"/>
            <a:ext cx="9120498" cy="897853"/>
          </a:xfrm>
          <a:prstGeom prst="rect">
            <a:avLst/>
          </a:prstGeom>
        </p:spPr>
        <p:txBody>
          <a:bodyPr lIns="0" tIns="0" rIns="0" bIns="0" rtlCol="0" anchor="t">
            <a:spAutoFit/>
          </a:bodyPr>
          <a:lstStyle/>
          <a:p>
            <a:pPr algn="l">
              <a:lnSpc>
                <a:spcPts val="7212"/>
              </a:lnSpc>
            </a:pPr>
            <a:r>
              <a:rPr lang="en-US" sz="5151">
                <a:solidFill>
                  <a:srgbClr val="303642"/>
                </a:solidFill>
                <a:latin typeface="Roboto"/>
                <a:ea typeface="Roboto"/>
                <a:cs typeface="Roboto"/>
                <a:sym typeface="Roboto"/>
              </a:rPr>
              <a:t>PROPOSED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aphicFrame>
        <p:nvGraphicFramePr>
          <p:cNvPr id="3" name="Object 3"/>
          <p:cNvGraphicFramePr/>
          <p:nvPr/>
        </p:nvGraphicFramePr>
        <p:xfrm>
          <a:off x="855025" y="741812"/>
          <a:ext cx="21526500" cy="9437180"/>
        </p:xfrm>
        <a:graphic>
          <a:graphicData uri="http://schemas.openxmlformats.org/presentationml/2006/ole">
            <mc:AlternateContent xmlns:mc="http://schemas.openxmlformats.org/markup-compatibility/2006">
              <mc:Choice xmlns:v="urn:schemas-microsoft-com:vml" Requires="v">
                <p:oleObj name="Worksheet" r:id="rId3" imgW="25831800" imgH="13741400" progId="Excel.Sheet.12">
                  <p:embed/>
                </p:oleObj>
              </mc:Choice>
              <mc:Fallback>
                <p:oleObj name="Worksheet" r:id="rId3" imgW="25831800" imgH="13741400" progId="Excel.Sheet.12">
                  <p:embed/>
                  <p:pic>
                    <p:nvPicPr>
                      <p:cNvPr id="0" name=""/>
                      <p:cNvPicPr/>
                      <p:nvPr/>
                    </p:nvPicPr>
                    <p:blipFill>
                      <a:blip r:embed="rId4"/>
                      <a:stretch>
                        <a:fillRect/>
                      </a:stretch>
                    </p:blipFill>
                    <p:spPr>
                      <a:xfrm>
                        <a:off x="855025" y="741812"/>
                        <a:ext cx="21526500" cy="9437180"/>
                      </a:xfrm>
                      <a:prstGeom prst="rect">
                        <a:avLst/>
                      </a:prstGeom>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635000" y="4477111"/>
            <a:ext cx="5245100" cy="1332778"/>
            <a:chOff x="0" y="0"/>
            <a:chExt cx="1381426" cy="351020"/>
          </a:xfrm>
        </p:grpSpPr>
        <p:sp>
          <p:nvSpPr>
            <p:cNvPr id="4" name="Freeform 4"/>
            <p:cNvSpPr/>
            <p:nvPr/>
          </p:nvSpPr>
          <p:spPr>
            <a:xfrm>
              <a:off x="0" y="0"/>
              <a:ext cx="1381426" cy="351020"/>
            </a:xfrm>
            <a:custGeom>
              <a:avLst/>
              <a:gdLst/>
              <a:ahLst/>
              <a:cxnLst/>
              <a:rect l="l" t="t" r="r" b="b"/>
              <a:pathLst>
                <a:path w="1381426" h="351020">
                  <a:moveTo>
                    <a:pt x="75277" y="0"/>
                  </a:moveTo>
                  <a:lnTo>
                    <a:pt x="1306148" y="0"/>
                  </a:lnTo>
                  <a:cubicBezTo>
                    <a:pt x="1326113" y="0"/>
                    <a:pt x="1345260" y="7931"/>
                    <a:pt x="1359377" y="22048"/>
                  </a:cubicBezTo>
                  <a:cubicBezTo>
                    <a:pt x="1373495" y="36166"/>
                    <a:pt x="1381426" y="55313"/>
                    <a:pt x="1381426" y="75277"/>
                  </a:cubicBezTo>
                  <a:lnTo>
                    <a:pt x="1381426" y="275742"/>
                  </a:lnTo>
                  <a:cubicBezTo>
                    <a:pt x="1381426" y="295707"/>
                    <a:pt x="1373495" y="314854"/>
                    <a:pt x="1359377" y="328971"/>
                  </a:cubicBezTo>
                  <a:cubicBezTo>
                    <a:pt x="1345260" y="343089"/>
                    <a:pt x="1326113" y="351020"/>
                    <a:pt x="1306148" y="351020"/>
                  </a:cubicBezTo>
                  <a:lnTo>
                    <a:pt x="75277" y="351020"/>
                  </a:lnTo>
                  <a:cubicBezTo>
                    <a:pt x="55313" y="351020"/>
                    <a:pt x="36166" y="343089"/>
                    <a:pt x="22048" y="328971"/>
                  </a:cubicBezTo>
                  <a:cubicBezTo>
                    <a:pt x="7931" y="314854"/>
                    <a:pt x="0" y="295707"/>
                    <a:pt x="0" y="275742"/>
                  </a:cubicBezTo>
                  <a:lnTo>
                    <a:pt x="0" y="75277"/>
                  </a:lnTo>
                  <a:cubicBezTo>
                    <a:pt x="0" y="55313"/>
                    <a:pt x="7931" y="36166"/>
                    <a:pt x="22048" y="22048"/>
                  </a:cubicBezTo>
                  <a:cubicBezTo>
                    <a:pt x="36166" y="7931"/>
                    <a:pt x="55313" y="0"/>
                    <a:pt x="75277" y="0"/>
                  </a:cubicBezTo>
                  <a:close/>
                </a:path>
              </a:pathLst>
            </a:custGeom>
            <a:solidFill>
              <a:srgbClr val="1547A2"/>
            </a:solidFill>
          </p:spPr>
          <p:txBody>
            <a:bodyPr/>
            <a:lstStyle/>
            <a:p>
              <a:endParaRPr lang="en-US"/>
            </a:p>
          </p:txBody>
        </p:sp>
        <p:sp>
          <p:nvSpPr>
            <p:cNvPr id="5" name="TextBox 5"/>
            <p:cNvSpPr txBox="1"/>
            <p:nvPr/>
          </p:nvSpPr>
          <p:spPr>
            <a:xfrm>
              <a:off x="0" y="-47625"/>
              <a:ext cx="1381426" cy="39864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3804900" y="4477111"/>
            <a:ext cx="5118100" cy="1332778"/>
            <a:chOff x="0" y="0"/>
            <a:chExt cx="1347977" cy="351020"/>
          </a:xfrm>
        </p:grpSpPr>
        <p:sp>
          <p:nvSpPr>
            <p:cNvPr id="7" name="Freeform 7"/>
            <p:cNvSpPr/>
            <p:nvPr/>
          </p:nvSpPr>
          <p:spPr>
            <a:xfrm>
              <a:off x="0" y="0"/>
              <a:ext cx="1347977" cy="351020"/>
            </a:xfrm>
            <a:custGeom>
              <a:avLst/>
              <a:gdLst/>
              <a:ahLst/>
              <a:cxnLst/>
              <a:rect l="l" t="t" r="r" b="b"/>
              <a:pathLst>
                <a:path w="1347977" h="351020">
                  <a:moveTo>
                    <a:pt x="77145" y="0"/>
                  </a:moveTo>
                  <a:lnTo>
                    <a:pt x="1270832" y="0"/>
                  </a:lnTo>
                  <a:cubicBezTo>
                    <a:pt x="1291292" y="0"/>
                    <a:pt x="1310914" y="8128"/>
                    <a:pt x="1325382" y="22595"/>
                  </a:cubicBezTo>
                  <a:cubicBezTo>
                    <a:pt x="1339849" y="37063"/>
                    <a:pt x="1347977" y="56685"/>
                    <a:pt x="1347977" y="77145"/>
                  </a:cubicBezTo>
                  <a:lnTo>
                    <a:pt x="1347977" y="273874"/>
                  </a:lnTo>
                  <a:cubicBezTo>
                    <a:pt x="1347977" y="316480"/>
                    <a:pt x="1313438" y="351020"/>
                    <a:pt x="1270832" y="351020"/>
                  </a:cubicBezTo>
                  <a:lnTo>
                    <a:pt x="77145" y="351020"/>
                  </a:lnTo>
                  <a:cubicBezTo>
                    <a:pt x="34539" y="351020"/>
                    <a:pt x="0" y="316480"/>
                    <a:pt x="0" y="273874"/>
                  </a:cubicBezTo>
                  <a:lnTo>
                    <a:pt x="0" y="77145"/>
                  </a:lnTo>
                  <a:cubicBezTo>
                    <a:pt x="0" y="34539"/>
                    <a:pt x="34539" y="0"/>
                    <a:pt x="77145" y="0"/>
                  </a:cubicBezTo>
                  <a:close/>
                </a:path>
              </a:pathLst>
            </a:custGeom>
            <a:solidFill>
              <a:srgbClr val="1547A2"/>
            </a:solidFill>
          </p:spPr>
          <p:txBody>
            <a:bodyPr/>
            <a:lstStyle/>
            <a:p>
              <a:endParaRPr lang="en-US"/>
            </a:p>
          </p:txBody>
        </p:sp>
        <p:sp>
          <p:nvSpPr>
            <p:cNvPr id="8" name="TextBox 8"/>
            <p:cNvSpPr txBox="1"/>
            <p:nvPr/>
          </p:nvSpPr>
          <p:spPr>
            <a:xfrm>
              <a:off x="0" y="-47625"/>
              <a:ext cx="1347977" cy="39864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996797" y="4544508"/>
            <a:ext cx="8421405" cy="1265381"/>
          </a:xfrm>
          <a:prstGeom prst="rect">
            <a:avLst/>
          </a:prstGeom>
        </p:spPr>
        <p:txBody>
          <a:bodyPr lIns="0" tIns="0" rIns="0" bIns="0" rtlCol="0" anchor="t">
            <a:spAutoFit/>
          </a:bodyPr>
          <a:lstStyle/>
          <a:p>
            <a:pPr algn="ctr">
              <a:lnSpc>
                <a:spcPts val="10334"/>
              </a:lnSpc>
            </a:pPr>
            <a:r>
              <a:rPr lang="en-US" sz="7382" b="1" dirty="0">
                <a:solidFill>
                  <a:srgbClr val="004AAD"/>
                </a:solidFill>
                <a:latin typeface="League Spartan"/>
                <a:ea typeface="League Spartan"/>
                <a:cs typeface="League Spartan"/>
                <a:sym typeface="League Spartan"/>
              </a:rPr>
              <a:t>THANK YOU!</a:t>
            </a:r>
          </a:p>
        </p:txBody>
      </p:sp>
      <p:sp>
        <p:nvSpPr>
          <p:cNvPr id="10" name="Freeform 10" descr="Symbol"/>
          <p:cNvSpPr/>
          <p:nvPr/>
        </p:nvSpPr>
        <p:spPr>
          <a:xfrm>
            <a:off x="2091806" y="1274270"/>
            <a:ext cx="1542675" cy="1529520"/>
          </a:xfrm>
          <a:custGeom>
            <a:avLst/>
            <a:gdLst/>
            <a:ahLst/>
            <a:cxnLst/>
            <a:rect l="l" t="t" r="r" b="b"/>
            <a:pathLst>
              <a:path w="1542675" h="1529520">
                <a:moveTo>
                  <a:pt x="0" y="0"/>
                </a:moveTo>
                <a:lnTo>
                  <a:pt x="1542675" y="0"/>
                </a:lnTo>
                <a:lnTo>
                  <a:pt x="1542675" y="1529520"/>
                </a:lnTo>
                <a:lnTo>
                  <a:pt x="0" y="1529520"/>
                </a:lnTo>
                <a:lnTo>
                  <a:pt x="0" y="0"/>
                </a:lnTo>
                <a:close/>
              </a:path>
            </a:pathLst>
          </a:custGeom>
          <a:blipFill>
            <a:blip r:embed="rId3">
              <a:extLst>
                <a:ext uri="{96DAC541-7B7A-43D3-8B79-37D633B846F1}">
                  <asvg:svgBlip xmlns:asvg="http://schemas.microsoft.com/office/drawing/2016/SVG/main" r:embed="rId4"/>
                </a:ext>
              </a:extLst>
            </a:blip>
            <a:stretch>
              <a:fillRect r="-17451"/>
            </a:stretch>
          </a:blipFill>
        </p:spPr>
        <p:txBody>
          <a:bodyPr/>
          <a:lstStyle/>
          <a:p>
            <a:endParaRPr lang="en-US"/>
          </a:p>
        </p:txBody>
      </p:sp>
      <p:sp>
        <p:nvSpPr>
          <p:cNvPr id="11" name="Freeform 11" descr="X's logo"/>
          <p:cNvSpPr/>
          <p:nvPr/>
        </p:nvSpPr>
        <p:spPr>
          <a:xfrm>
            <a:off x="6082120" y="1274270"/>
            <a:ext cx="1692669" cy="1529520"/>
          </a:xfrm>
          <a:custGeom>
            <a:avLst/>
            <a:gdLst/>
            <a:ahLst/>
            <a:cxnLst/>
            <a:rect l="l" t="t" r="r" b="b"/>
            <a:pathLst>
              <a:path w="1692669" h="1529520">
                <a:moveTo>
                  <a:pt x="0" y="0"/>
                </a:moveTo>
                <a:lnTo>
                  <a:pt x="1692669" y="0"/>
                </a:lnTo>
                <a:lnTo>
                  <a:pt x="1692669" y="1529520"/>
                </a:lnTo>
                <a:lnTo>
                  <a:pt x="0" y="1529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descr="Symbol"/>
          <p:cNvSpPr/>
          <p:nvPr/>
        </p:nvSpPr>
        <p:spPr>
          <a:xfrm>
            <a:off x="4094178" y="1274270"/>
            <a:ext cx="1529520" cy="1529520"/>
          </a:xfrm>
          <a:custGeom>
            <a:avLst/>
            <a:gdLst/>
            <a:ahLst/>
            <a:cxnLst/>
            <a:rect l="l" t="t" r="r" b="b"/>
            <a:pathLst>
              <a:path w="1529520" h="1529520">
                <a:moveTo>
                  <a:pt x="0" y="0"/>
                </a:moveTo>
                <a:lnTo>
                  <a:pt x="1529520" y="0"/>
                </a:lnTo>
                <a:lnTo>
                  <a:pt x="1529520" y="1529520"/>
                </a:lnTo>
                <a:lnTo>
                  <a:pt x="0" y="1529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373048" y="226913"/>
            <a:ext cx="10523552" cy="857607"/>
          </a:xfrm>
          <a:prstGeom prst="rect">
            <a:avLst/>
          </a:prstGeom>
        </p:spPr>
        <p:txBody>
          <a:bodyPr wrap="square" lIns="0" tIns="0" rIns="0" bIns="0" rtlCol="0" anchor="t">
            <a:spAutoFit/>
          </a:bodyPr>
          <a:lstStyle/>
          <a:p>
            <a:pPr algn="ctr">
              <a:lnSpc>
                <a:spcPts val="7212"/>
              </a:lnSpc>
            </a:pPr>
            <a:r>
              <a:rPr lang="en-US" sz="5151" dirty="0">
                <a:solidFill>
                  <a:srgbClr val="303642"/>
                </a:solidFill>
                <a:latin typeface="Roboto"/>
                <a:ea typeface="Roboto"/>
                <a:cs typeface="Roboto"/>
                <a:sym typeface="Roboto"/>
              </a:rPr>
              <a:t>FOLLOW US ON SOCIAL MEDIA</a:t>
            </a:r>
          </a:p>
        </p:txBody>
      </p:sp>
      <p:sp>
        <p:nvSpPr>
          <p:cNvPr id="14" name="TextBox 14"/>
          <p:cNvSpPr txBox="1"/>
          <p:nvPr/>
        </p:nvSpPr>
        <p:spPr>
          <a:xfrm>
            <a:off x="8138802" y="6213355"/>
            <a:ext cx="9120498" cy="897853"/>
          </a:xfrm>
          <a:prstGeom prst="rect">
            <a:avLst/>
          </a:prstGeom>
        </p:spPr>
        <p:txBody>
          <a:bodyPr lIns="0" tIns="0" rIns="0" bIns="0" rtlCol="0" anchor="t">
            <a:spAutoFit/>
          </a:bodyPr>
          <a:lstStyle/>
          <a:p>
            <a:pPr algn="ctr">
              <a:lnSpc>
                <a:spcPts val="7212"/>
              </a:lnSpc>
            </a:pPr>
            <a:r>
              <a:rPr lang="en-US" sz="5151">
                <a:solidFill>
                  <a:srgbClr val="303642"/>
                </a:solidFill>
                <a:latin typeface="Roboto"/>
                <a:ea typeface="Roboto"/>
                <a:cs typeface="Roboto"/>
                <a:sym typeface="Roboto"/>
              </a:rPr>
              <a:t>EDCOUNSEL INSIGHTS</a:t>
            </a:r>
          </a:p>
        </p:txBody>
      </p:sp>
      <p:sp>
        <p:nvSpPr>
          <p:cNvPr id="15" name="Freeform 15" descr="Apple Podcasts's icon"/>
          <p:cNvSpPr/>
          <p:nvPr/>
        </p:nvSpPr>
        <p:spPr>
          <a:xfrm>
            <a:off x="10322167" y="7625558"/>
            <a:ext cx="2208422" cy="2208422"/>
          </a:xfrm>
          <a:custGeom>
            <a:avLst/>
            <a:gdLst/>
            <a:ahLst/>
            <a:cxnLst/>
            <a:rect l="l" t="t" r="r" b="b"/>
            <a:pathLst>
              <a:path w="2208422" h="2208422">
                <a:moveTo>
                  <a:pt x="0" y="0"/>
                </a:moveTo>
                <a:lnTo>
                  <a:pt x="2208422" y="0"/>
                </a:lnTo>
                <a:lnTo>
                  <a:pt x="2208422" y="2208422"/>
                </a:lnTo>
                <a:lnTo>
                  <a:pt x="0" y="2208422"/>
                </a:lnTo>
                <a:lnTo>
                  <a:pt x="0" y="0"/>
                </a:lnTo>
                <a:close/>
              </a:path>
            </a:pathLst>
          </a:custGeom>
          <a:blipFill>
            <a:blip r:embed="rId9"/>
            <a:stretch>
              <a:fillRect/>
            </a:stretch>
          </a:blipFill>
        </p:spPr>
        <p:txBody>
          <a:bodyPr/>
          <a:lstStyle/>
          <a:p>
            <a:endParaRPr lang="en-US"/>
          </a:p>
        </p:txBody>
      </p:sp>
      <p:sp>
        <p:nvSpPr>
          <p:cNvPr id="16" name="Freeform 16" descr="Icon"/>
          <p:cNvSpPr/>
          <p:nvPr/>
        </p:nvSpPr>
        <p:spPr>
          <a:xfrm>
            <a:off x="12867513" y="7625558"/>
            <a:ext cx="2208422" cy="2208422"/>
          </a:xfrm>
          <a:custGeom>
            <a:avLst/>
            <a:gdLst/>
            <a:ahLst/>
            <a:cxnLst/>
            <a:rect l="l" t="t" r="r" b="b"/>
            <a:pathLst>
              <a:path w="2208422" h="2208422">
                <a:moveTo>
                  <a:pt x="0" y="0"/>
                </a:moveTo>
                <a:lnTo>
                  <a:pt x="2208422" y="0"/>
                </a:lnTo>
                <a:lnTo>
                  <a:pt x="2208422" y="2208422"/>
                </a:lnTo>
                <a:lnTo>
                  <a:pt x="0" y="2208422"/>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6632" y="2073835"/>
            <a:ext cx="16230600" cy="4349750"/>
          </a:xfrm>
          <a:prstGeom prst="rect">
            <a:avLst/>
          </a:prstGeom>
        </p:spPr>
        <p:txBody>
          <a:bodyPr lIns="0" tIns="0" rIns="0" bIns="0" rtlCol="0" anchor="t">
            <a:spAutoFit/>
          </a:bodyPr>
          <a:lstStyle/>
          <a:p>
            <a:pPr algn="l">
              <a:lnSpc>
                <a:spcPts val="4900"/>
              </a:lnSpc>
            </a:pPr>
            <a:r>
              <a:rPr lang="en-US" sz="3500" b="1">
                <a:solidFill>
                  <a:srgbClr val="303642"/>
                </a:solidFill>
                <a:latin typeface="Poppins Bold"/>
                <a:ea typeface="Poppins Bold"/>
                <a:cs typeface="Poppins Bold"/>
                <a:sym typeface="Poppins Bold"/>
              </a:rPr>
              <a:t>Scenario</a:t>
            </a:r>
          </a:p>
          <a:p>
            <a:pPr algn="l">
              <a:lnSpc>
                <a:spcPts val="4900"/>
              </a:lnSpc>
            </a:pPr>
            <a:endParaRPr lang="en-US" sz="3500" b="1">
              <a:solidFill>
                <a:srgbClr val="303642"/>
              </a:solidFill>
              <a:latin typeface="Poppins Bold"/>
              <a:ea typeface="Poppins Bold"/>
              <a:cs typeface="Poppins Bold"/>
              <a:sym typeface="Poppins Bold"/>
            </a:endParaRPr>
          </a:p>
          <a:p>
            <a:pPr algn="l">
              <a:lnSpc>
                <a:spcPts val="4900"/>
              </a:lnSpc>
            </a:pPr>
            <a:r>
              <a:rPr lang="en-US" sz="3500">
                <a:solidFill>
                  <a:srgbClr val="303642"/>
                </a:solidFill>
                <a:latin typeface="Poppins"/>
                <a:ea typeface="Poppins"/>
                <a:cs typeface="Poppins"/>
                <a:sym typeface="Poppins"/>
              </a:rPr>
              <a:t>During a mandatory teacher professional development meeting, a high school teacher interrupts the session to denounce the district’s new equity training, calling it “a waste of time” and “political nonsense.” The teacher then sends a follow-up email to all staff criticizing the superintendent’s leadership and urging others to “refuse to comply.”</a:t>
            </a:r>
          </a:p>
        </p:txBody>
      </p:sp>
      <p:sp>
        <p:nvSpPr>
          <p:cNvPr id="4" name="TextBox 4"/>
          <p:cNvSpPr txBox="1"/>
          <p:nvPr/>
        </p:nvSpPr>
        <p:spPr>
          <a:xfrm>
            <a:off x="4849598" y="950245"/>
            <a:ext cx="8584668" cy="967259"/>
          </a:xfrm>
          <a:prstGeom prst="rect">
            <a:avLst/>
          </a:prstGeom>
        </p:spPr>
        <p:txBody>
          <a:bodyPr lIns="0" tIns="0" rIns="0" bIns="0" rtlCol="0" anchor="t">
            <a:spAutoFit/>
          </a:bodyPr>
          <a:lstStyle/>
          <a:p>
            <a:pPr algn="ctr">
              <a:lnSpc>
                <a:spcPts val="7940"/>
              </a:lnSpc>
            </a:pPr>
            <a:r>
              <a:rPr lang="en-US" sz="5672">
                <a:solidFill>
                  <a:srgbClr val="004AAD"/>
                </a:solidFill>
                <a:latin typeface="League Spartan"/>
                <a:ea typeface="League Spartan"/>
                <a:cs typeface="League Spartan"/>
                <a:sym typeface="League Spartan"/>
              </a:rPr>
              <a:t>AN INCIDENT MATTER</a:t>
            </a:r>
          </a:p>
        </p:txBody>
      </p:sp>
      <p:sp>
        <p:nvSpPr>
          <p:cNvPr id="5" name="TextBox 5"/>
          <p:cNvSpPr txBox="1"/>
          <p:nvPr/>
        </p:nvSpPr>
        <p:spPr>
          <a:xfrm>
            <a:off x="6206039" y="141041"/>
            <a:ext cx="5871786" cy="880110"/>
          </a:xfrm>
          <a:prstGeom prst="rect">
            <a:avLst/>
          </a:prstGeom>
        </p:spPr>
        <p:txBody>
          <a:bodyPr lIns="0" tIns="0" rIns="0" bIns="0" rtlCol="0" anchor="t">
            <a:spAutoFit/>
          </a:bodyPr>
          <a:lstStyle/>
          <a:p>
            <a:pPr algn="ctr">
              <a:lnSpc>
                <a:spcPts val="7139"/>
              </a:lnSpc>
            </a:pPr>
            <a:r>
              <a:rPr lang="en-US" sz="5100">
                <a:solidFill>
                  <a:srgbClr val="303642"/>
                </a:solidFill>
                <a:latin typeface="Roboto"/>
                <a:ea typeface="Roboto"/>
                <a:cs typeface="Roboto"/>
                <a:sym typeface="Roboto"/>
              </a:rPr>
              <a:t>THE FACTS OF</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6632" y="2073835"/>
            <a:ext cx="16230600" cy="5588000"/>
          </a:xfrm>
          <a:prstGeom prst="rect">
            <a:avLst/>
          </a:prstGeom>
        </p:spPr>
        <p:txBody>
          <a:bodyPr lIns="0" tIns="0" rIns="0" bIns="0" rtlCol="0" anchor="t">
            <a:spAutoFit/>
          </a:bodyPr>
          <a:lstStyle/>
          <a:p>
            <a:pPr algn="l">
              <a:lnSpc>
                <a:spcPts val="4900"/>
              </a:lnSpc>
            </a:pPr>
            <a:r>
              <a:rPr lang="en-US" sz="3500" b="1">
                <a:solidFill>
                  <a:srgbClr val="303642"/>
                </a:solidFill>
                <a:latin typeface="Poppins Bold"/>
                <a:ea typeface="Poppins Bold"/>
                <a:cs typeface="Poppins Bold"/>
                <a:sym typeface="Poppins Bold"/>
              </a:rPr>
              <a:t>Scenario</a:t>
            </a:r>
          </a:p>
          <a:p>
            <a:pPr algn="l">
              <a:lnSpc>
                <a:spcPts val="4900"/>
              </a:lnSpc>
            </a:pPr>
            <a:endParaRPr lang="en-US" sz="3500" b="1">
              <a:solidFill>
                <a:srgbClr val="303642"/>
              </a:solidFill>
              <a:latin typeface="Poppins Bold"/>
              <a:ea typeface="Poppins Bold"/>
              <a:cs typeface="Poppins Bold"/>
              <a:sym typeface="Poppins Bold"/>
            </a:endParaRPr>
          </a:p>
          <a:p>
            <a:pPr algn="l">
              <a:lnSpc>
                <a:spcPts val="4900"/>
              </a:lnSpc>
            </a:pPr>
            <a:r>
              <a:rPr lang="en-US" sz="3500">
                <a:solidFill>
                  <a:srgbClr val="303642"/>
                </a:solidFill>
                <a:latin typeface="Poppins"/>
                <a:ea typeface="Poppins"/>
                <a:cs typeface="Poppins"/>
                <a:sym typeface="Poppins"/>
              </a:rPr>
              <a:t>An elementary teacher attended a No Kings demonstration last Saturday. During the demonstration, the teacher stepped onto the podium, grabbed the bullhorn, and yelled loudly at counter-protestors “Go home racists!”. This was captured on video and played on the local news, and you have received emails from a few community members about the coverage. </a:t>
            </a:r>
          </a:p>
          <a:p>
            <a:pPr algn="l">
              <a:lnSpc>
                <a:spcPts val="4900"/>
              </a:lnSpc>
            </a:pPr>
            <a:endParaRPr lang="en-US" sz="3500">
              <a:solidFill>
                <a:srgbClr val="303642"/>
              </a:solidFill>
              <a:latin typeface="Poppins"/>
              <a:ea typeface="Poppins"/>
              <a:cs typeface="Poppins"/>
              <a:sym typeface="Poppins"/>
            </a:endParaRPr>
          </a:p>
        </p:txBody>
      </p:sp>
      <p:sp>
        <p:nvSpPr>
          <p:cNvPr id="4" name="TextBox 4"/>
          <p:cNvSpPr txBox="1"/>
          <p:nvPr/>
        </p:nvSpPr>
        <p:spPr>
          <a:xfrm>
            <a:off x="4849598" y="950245"/>
            <a:ext cx="8584668" cy="967259"/>
          </a:xfrm>
          <a:prstGeom prst="rect">
            <a:avLst/>
          </a:prstGeom>
        </p:spPr>
        <p:txBody>
          <a:bodyPr lIns="0" tIns="0" rIns="0" bIns="0" rtlCol="0" anchor="t">
            <a:spAutoFit/>
          </a:bodyPr>
          <a:lstStyle/>
          <a:p>
            <a:pPr algn="ctr">
              <a:lnSpc>
                <a:spcPts val="7940"/>
              </a:lnSpc>
            </a:pPr>
            <a:r>
              <a:rPr lang="en-US" sz="5672">
                <a:solidFill>
                  <a:srgbClr val="004AAD"/>
                </a:solidFill>
                <a:latin typeface="League Spartan"/>
                <a:ea typeface="League Spartan"/>
                <a:cs typeface="League Spartan"/>
                <a:sym typeface="League Spartan"/>
              </a:rPr>
              <a:t>AN INCIDENT MATTER</a:t>
            </a:r>
          </a:p>
        </p:txBody>
      </p:sp>
      <p:sp>
        <p:nvSpPr>
          <p:cNvPr id="5" name="TextBox 5"/>
          <p:cNvSpPr txBox="1"/>
          <p:nvPr/>
        </p:nvSpPr>
        <p:spPr>
          <a:xfrm>
            <a:off x="6206039" y="141041"/>
            <a:ext cx="5871786" cy="880110"/>
          </a:xfrm>
          <a:prstGeom prst="rect">
            <a:avLst/>
          </a:prstGeom>
        </p:spPr>
        <p:txBody>
          <a:bodyPr lIns="0" tIns="0" rIns="0" bIns="0" rtlCol="0" anchor="t">
            <a:spAutoFit/>
          </a:bodyPr>
          <a:lstStyle/>
          <a:p>
            <a:pPr algn="ctr">
              <a:lnSpc>
                <a:spcPts val="7139"/>
              </a:lnSpc>
            </a:pPr>
            <a:r>
              <a:rPr lang="en-US" sz="5100">
                <a:solidFill>
                  <a:srgbClr val="303642"/>
                </a:solidFill>
                <a:latin typeface="Roboto"/>
                <a:ea typeface="Roboto"/>
                <a:cs typeface="Roboto"/>
                <a:sym typeface="Roboto"/>
              </a:rPr>
              <a:t>THE FACTS OF</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6632" y="2073835"/>
            <a:ext cx="16230600" cy="6207125"/>
          </a:xfrm>
          <a:prstGeom prst="rect">
            <a:avLst/>
          </a:prstGeom>
        </p:spPr>
        <p:txBody>
          <a:bodyPr lIns="0" tIns="0" rIns="0" bIns="0" rtlCol="0" anchor="t">
            <a:spAutoFit/>
          </a:bodyPr>
          <a:lstStyle/>
          <a:p>
            <a:pPr algn="l">
              <a:lnSpc>
                <a:spcPts val="4900"/>
              </a:lnSpc>
            </a:pPr>
            <a:r>
              <a:rPr lang="en-US" sz="3500" b="1">
                <a:solidFill>
                  <a:srgbClr val="303642"/>
                </a:solidFill>
                <a:latin typeface="Poppins Bold"/>
                <a:ea typeface="Poppins Bold"/>
                <a:cs typeface="Poppins Bold"/>
                <a:sym typeface="Poppins Bold"/>
              </a:rPr>
              <a:t>Scenario</a:t>
            </a:r>
          </a:p>
          <a:p>
            <a:pPr algn="l">
              <a:lnSpc>
                <a:spcPts val="4900"/>
              </a:lnSpc>
            </a:pPr>
            <a:endParaRPr lang="en-US" sz="3500" b="1">
              <a:solidFill>
                <a:srgbClr val="303642"/>
              </a:solidFill>
              <a:latin typeface="Poppins Bold"/>
              <a:ea typeface="Poppins Bold"/>
              <a:cs typeface="Poppins Bold"/>
              <a:sym typeface="Poppins Bold"/>
            </a:endParaRPr>
          </a:p>
          <a:p>
            <a:pPr algn="l">
              <a:lnSpc>
                <a:spcPts val="4900"/>
              </a:lnSpc>
            </a:pPr>
            <a:r>
              <a:rPr lang="en-US" sz="3500">
                <a:solidFill>
                  <a:srgbClr val="303642"/>
                </a:solidFill>
                <a:latin typeface="Poppins"/>
                <a:ea typeface="Poppins"/>
                <a:cs typeface="Poppins"/>
                <a:sym typeface="Poppins"/>
              </a:rPr>
              <a:t>During a middle school science class, as the class is learning about weather patterns, your teacher tells the class, “Climate change deniers are destroying the world. And people like farmers are still voting for politicians who aren’t doing anything to stop climate change.” The teacher gets off track and shows a video to the class where a youtuber is interviewing people on the streets about climate change and mocking their responses.</a:t>
            </a:r>
          </a:p>
          <a:p>
            <a:pPr algn="l">
              <a:lnSpc>
                <a:spcPts val="4900"/>
              </a:lnSpc>
            </a:pPr>
            <a:endParaRPr lang="en-US" sz="3500">
              <a:solidFill>
                <a:srgbClr val="303642"/>
              </a:solidFill>
              <a:latin typeface="Poppins"/>
              <a:ea typeface="Poppins"/>
              <a:cs typeface="Poppins"/>
              <a:sym typeface="Poppins"/>
            </a:endParaRPr>
          </a:p>
        </p:txBody>
      </p:sp>
      <p:sp>
        <p:nvSpPr>
          <p:cNvPr id="4" name="TextBox 4"/>
          <p:cNvSpPr txBox="1"/>
          <p:nvPr/>
        </p:nvSpPr>
        <p:spPr>
          <a:xfrm>
            <a:off x="4849598" y="950245"/>
            <a:ext cx="8584668" cy="967259"/>
          </a:xfrm>
          <a:prstGeom prst="rect">
            <a:avLst/>
          </a:prstGeom>
        </p:spPr>
        <p:txBody>
          <a:bodyPr lIns="0" tIns="0" rIns="0" bIns="0" rtlCol="0" anchor="t">
            <a:spAutoFit/>
          </a:bodyPr>
          <a:lstStyle/>
          <a:p>
            <a:pPr algn="ctr">
              <a:lnSpc>
                <a:spcPts val="7940"/>
              </a:lnSpc>
            </a:pPr>
            <a:r>
              <a:rPr lang="en-US" sz="5672">
                <a:solidFill>
                  <a:srgbClr val="004AAD"/>
                </a:solidFill>
                <a:latin typeface="League Spartan"/>
                <a:ea typeface="League Spartan"/>
                <a:cs typeface="League Spartan"/>
                <a:sym typeface="League Spartan"/>
              </a:rPr>
              <a:t>AN INCIDENT MATTER</a:t>
            </a:r>
          </a:p>
        </p:txBody>
      </p:sp>
      <p:sp>
        <p:nvSpPr>
          <p:cNvPr id="5" name="TextBox 5"/>
          <p:cNvSpPr txBox="1"/>
          <p:nvPr/>
        </p:nvSpPr>
        <p:spPr>
          <a:xfrm>
            <a:off x="6206039" y="141041"/>
            <a:ext cx="5871786" cy="880110"/>
          </a:xfrm>
          <a:prstGeom prst="rect">
            <a:avLst/>
          </a:prstGeom>
        </p:spPr>
        <p:txBody>
          <a:bodyPr lIns="0" tIns="0" rIns="0" bIns="0" rtlCol="0" anchor="t">
            <a:spAutoFit/>
          </a:bodyPr>
          <a:lstStyle/>
          <a:p>
            <a:pPr algn="ctr">
              <a:lnSpc>
                <a:spcPts val="7139"/>
              </a:lnSpc>
            </a:pPr>
            <a:r>
              <a:rPr lang="en-US" sz="5100">
                <a:solidFill>
                  <a:srgbClr val="303642"/>
                </a:solidFill>
                <a:latin typeface="Roboto"/>
                <a:ea typeface="Roboto"/>
                <a:cs typeface="Roboto"/>
                <a:sym typeface="Roboto"/>
              </a:rPr>
              <a:t>THE FACTS OF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849598" y="950245"/>
            <a:ext cx="8584668" cy="967259"/>
          </a:xfrm>
          <a:prstGeom prst="rect">
            <a:avLst/>
          </a:prstGeom>
        </p:spPr>
        <p:txBody>
          <a:bodyPr lIns="0" tIns="0" rIns="0" bIns="0" rtlCol="0" anchor="t">
            <a:spAutoFit/>
          </a:bodyPr>
          <a:lstStyle/>
          <a:p>
            <a:pPr algn="ctr">
              <a:lnSpc>
                <a:spcPts val="7940"/>
              </a:lnSpc>
            </a:pPr>
            <a:r>
              <a:rPr lang="en-US" sz="5672">
                <a:solidFill>
                  <a:srgbClr val="004AAD"/>
                </a:solidFill>
                <a:latin typeface="League Spartan"/>
                <a:ea typeface="League Spartan"/>
                <a:cs typeface="League Spartan"/>
                <a:sym typeface="League Spartan"/>
              </a:rPr>
              <a:t>AN INCIDENT MATTER</a:t>
            </a:r>
          </a:p>
        </p:txBody>
      </p:sp>
      <p:sp>
        <p:nvSpPr>
          <p:cNvPr id="4" name="TextBox 4"/>
          <p:cNvSpPr txBox="1"/>
          <p:nvPr/>
        </p:nvSpPr>
        <p:spPr>
          <a:xfrm>
            <a:off x="6206039" y="141041"/>
            <a:ext cx="5871786" cy="880110"/>
          </a:xfrm>
          <a:prstGeom prst="rect">
            <a:avLst/>
          </a:prstGeom>
        </p:spPr>
        <p:txBody>
          <a:bodyPr lIns="0" tIns="0" rIns="0" bIns="0" rtlCol="0" anchor="t">
            <a:spAutoFit/>
          </a:bodyPr>
          <a:lstStyle/>
          <a:p>
            <a:pPr algn="ctr">
              <a:lnSpc>
                <a:spcPts val="7139"/>
              </a:lnSpc>
            </a:pPr>
            <a:r>
              <a:rPr lang="en-US" sz="5100">
                <a:solidFill>
                  <a:srgbClr val="303642"/>
                </a:solidFill>
                <a:latin typeface="Roboto"/>
                <a:ea typeface="Roboto"/>
                <a:cs typeface="Roboto"/>
                <a:sym typeface="Roboto"/>
              </a:rPr>
              <a:t>THE FACTS OF</a:t>
            </a:r>
          </a:p>
        </p:txBody>
      </p:sp>
      <p:sp>
        <p:nvSpPr>
          <p:cNvPr id="5" name="TextBox 5"/>
          <p:cNvSpPr txBox="1"/>
          <p:nvPr/>
        </p:nvSpPr>
        <p:spPr>
          <a:xfrm>
            <a:off x="1026632" y="2073835"/>
            <a:ext cx="16230600" cy="6207125"/>
          </a:xfrm>
          <a:prstGeom prst="rect">
            <a:avLst/>
          </a:prstGeom>
        </p:spPr>
        <p:txBody>
          <a:bodyPr lIns="0" tIns="0" rIns="0" bIns="0" rtlCol="0" anchor="t">
            <a:spAutoFit/>
          </a:bodyPr>
          <a:lstStyle/>
          <a:p>
            <a:pPr algn="l">
              <a:lnSpc>
                <a:spcPts val="4900"/>
              </a:lnSpc>
            </a:pPr>
            <a:r>
              <a:rPr lang="en-US" sz="3500" b="1">
                <a:solidFill>
                  <a:srgbClr val="303642"/>
                </a:solidFill>
                <a:latin typeface="Poppins Bold"/>
                <a:ea typeface="Poppins Bold"/>
                <a:cs typeface="Poppins Bold"/>
                <a:sym typeface="Poppins Bold"/>
              </a:rPr>
              <a:t>Scenario</a:t>
            </a:r>
          </a:p>
          <a:p>
            <a:pPr algn="l">
              <a:lnSpc>
                <a:spcPts val="4900"/>
              </a:lnSpc>
            </a:pPr>
            <a:endParaRPr lang="en-US" sz="3500" b="1">
              <a:solidFill>
                <a:srgbClr val="303642"/>
              </a:solidFill>
              <a:latin typeface="Poppins Bold"/>
              <a:ea typeface="Poppins Bold"/>
              <a:cs typeface="Poppins Bold"/>
              <a:sym typeface="Poppins Bold"/>
            </a:endParaRPr>
          </a:p>
          <a:p>
            <a:pPr algn="l">
              <a:lnSpc>
                <a:spcPts val="4900"/>
              </a:lnSpc>
            </a:pPr>
            <a:r>
              <a:rPr lang="en-US" sz="3500">
                <a:solidFill>
                  <a:srgbClr val="303642"/>
                </a:solidFill>
                <a:latin typeface="Poppins"/>
                <a:ea typeface="Poppins"/>
                <a:cs typeface="Poppins"/>
                <a:sym typeface="Poppins"/>
              </a:rPr>
              <a:t>During a middle school science class, as the class is learning about weather patterns, your teacher tells the class, “Climate change deniers are destroying the world. And people like farmers are still voting for politicians who aren’t doing anything to stop climate change.” The teacher gets off track and shows a video to the class where a youtuber is interviewing people on the streets about climate change and mocking their responses.</a:t>
            </a:r>
          </a:p>
          <a:p>
            <a:pPr algn="l">
              <a:lnSpc>
                <a:spcPts val="4900"/>
              </a:lnSpc>
            </a:pPr>
            <a:endParaRPr lang="en-US" sz="3500">
              <a:solidFill>
                <a:srgbClr val="303642"/>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851666" y="950245"/>
            <a:ext cx="8584668" cy="967259"/>
          </a:xfrm>
          <a:prstGeom prst="rect">
            <a:avLst/>
          </a:prstGeom>
        </p:spPr>
        <p:txBody>
          <a:bodyPr lIns="0" tIns="0" rIns="0" bIns="0" rtlCol="0" anchor="t">
            <a:spAutoFit/>
          </a:bodyPr>
          <a:lstStyle/>
          <a:p>
            <a:pPr algn="ctr">
              <a:lnSpc>
                <a:spcPts val="7940"/>
              </a:lnSpc>
            </a:pPr>
            <a:r>
              <a:rPr lang="en-US" sz="5672">
                <a:solidFill>
                  <a:srgbClr val="004AAD"/>
                </a:solidFill>
                <a:latin typeface="League Spartan"/>
                <a:ea typeface="League Spartan"/>
                <a:cs typeface="League Spartan"/>
                <a:sym typeface="League Spartan"/>
              </a:rPr>
              <a:t>AN INCIDENT MATTER</a:t>
            </a:r>
          </a:p>
        </p:txBody>
      </p:sp>
      <p:sp>
        <p:nvSpPr>
          <p:cNvPr id="4" name="TextBox 4"/>
          <p:cNvSpPr txBox="1"/>
          <p:nvPr/>
        </p:nvSpPr>
        <p:spPr>
          <a:xfrm>
            <a:off x="6206039" y="141041"/>
            <a:ext cx="5871786" cy="880110"/>
          </a:xfrm>
          <a:prstGeom prst="rect">
            <a:avLst/>
          </a:prstGeom>
        </p:spPr>
        <p:txBody>
          <a:bodyPr lIns="0" tIns="0" rIns="0" bIns="0" rtlCol="0" anchor="t">
            <a:spAutoFit/>
          </a:bodyPr>
          <a:lstStyle/>
          <a:p>
            <a:pPr algn="ctr">
              <a:lnSpc>
                <a:spcPts val="7139"/>
              </a:lnSpc>
            </a:pPr>
            <a:r>
              <a:rPr lang="en-US" sz="5100">
                <a:solidFill>
                  <a:srgbClr val="303642"/>
                </a:solidFill>
                <a:latin typeface="Roboto"/>
                <a:ea typeface="Roboto"/>
                <a:cs typeface="Roboto"/>
                <a:sym typeface="Roboto"/>
              </a:rPr>
              <a:t>THE FACTS OF</a:t>
            </a:r>
          </a:p>
        </p:txBody>
      </p:sp>
      <p:sp>
        <p:nvSpPr>
          <p:cNvPr id="5" name="TextBox 5"/>
          <p:cNvSpPr txBox="1"/>
          <p:nvPr/>
        </p:nvSpPr>
        <p:spPr>
          <a:xfrm>
            <a:off x="1026632" y="2092885"/>
            <a:ext cx="16230600" cy="8996045"/>
          </a:xfrm>
          <a:prstGeom prst="rect">
            <a:avLst/>
          </a:prstGeom>
        </p:spPr>
        <p:txBody>
          <a:bodyPr lIns="0" tIns="0" rIns="0" bIns="0" rtlCol="0" anchor="t">
            <a:spAutoFit/>
          </a:bodyPr>
          <a:lstStyle/>
          <a:p>
            <a:pPr algn="l">
              <a:lnSpc>
                <a:spcPts val="4480"/>
              </a:lnSpc>
            </a:pPr>
            <a:r>
              <a:rPr lang="en-US" sz="3200" b="1">
                <a:solidFill>
                  <a:srgbClr val="303642"/>
                </a:solidFill>
                <a:latin typeface="Poppins Bold"/>
                <a:ea typeface="Poppins Bold"/>
                <a:cs typeface="Poppins Bold"/>
                <a:sym typeface="Poppins Bold"/>
              </a:rPr>
              <a:t>Scenario</a:t>
            </a:r>
          </a:p>
          <a:p>
            <a:pPr algn="l">
              <a:lnSpc>
                <a:spcPts val="4480"/>
              </a:lnSpc>
            </a:pPr>
            <a:endParaRPr lang="en-US" sz="3200" b="1">
              <a:solidFill>
                <a:srgbClr val="303642"/>
              </a:solidFill>
              <a:latin typeface="Poppins Bold"/>
              <a:ea typeface="Poppins Bold"/>
              <a:cs typeface="Poppins Bold"/>
              <a:sym typeface="Poppins Bold"/>
            </a:endParaRPr>
          </a:p>
          <a:p>
            <a:pPr algn="l">
              <a:lnSpc>
                <a:spcPts val="4480"/>
              </a:lnSpc>
            </a:pPr>
            <a:r>
              <a:rPr lang="en-US" sz="3200">
                <a:solidFill>
                  <a:srgbClr val="303642"/>
                </a:solidFill>
                <a:latin typeface="Poppins"/>
                <a:ea typeface="Poppins"/>
                <a:cs typeface="Poppins"/>
                <a:sym typeface="Poppins"/>
              </a:rPr>
              <a:t>A high school teacher maintains a personal TikTok account. The videos are not done on school time or using a school device, but are public, and have garnered the attention of many students recently because on the account, she has a “Classroom Nonsense” series about why teachers are leaving the profession. </a:t>
            </a:r>
          </a:p>
          <a:p>
            <a:pPr algn="l">
              <a:lnSpc>
                <a:spcPts val="4480"/>
              </a:lnSpc>
            </a:pPr>
            <a:endParaRPr lang="en-US" sz="3200">
              <a:solidFill>
                <a:srgbClr val="303642"/>
              </a:solidFill>
              <a:latin typeface="Poppins"/>
              <a:ea typeface="Poppins"/>
              <a:cs typeface="Poppins"/>
              <a:sym typeface="Poppins"/>
            </a:endParaRPr>
          </a:p>
          <a:p>
            <a:pPr algn="l">
              <a:lnSpc>
                <a:spcPts val="4480"/>
              </a:lnSpc>
            </a:pPr>
            <a:r>
              <a:rPr lang="en-US" sz="3200">
                <a:solidFill>
                  <a:srgbClr val="303642"/>
                </a:solidFill>
                <a:latin typeface="Poppins"/>
                <a:ea typeface="Poppins"/>
                <a:cs typeface="Poppins"/>
                <a:sym typeface="Poppins"/>
              </a:rPr>
              <a:t>While none of these stories identify specific parents or students, you have received complaints from some parents that they feel like students cannot “be themselves” in her classroom out of fear that they may become a subject of the latest video. The teacher, when asked about the account, claims that these are all stories that have been submitted to her by other teachers, from other schools. </a:t>
            </a:r>
          </a:p>
          <a:p>
            <a:pPr algn="l">
              <a:lnSpc>
                <a:spcPts val="4480"/>
              </a:lnSpc>
            </a:pPr>
            <a:endParaRPr lang="en-US" sz="3200">
              <a:solidFill>
                <a:srgbClr val="303642"/>
              </a:solidFill>
              <a:latin typeface="Poppins"/>
              <a:ea typeface="Poppins"/>
              <a:cs typeface="Poppins"/>
              <a:sym typeface="Poppins"/>
            </a:endParaRPr>
          </a:p>
          <a:p>
            <a:pPr algn="l">
              <a:lnSpc>
                <a:spcPts val="4480"/>
              </a:lnSpc>
            </a:pPr>
            <a:endParaRPr lang="en-US" sz="3200">
              <a:solidFill>
                <a:srgbClr val="303642"/>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57175" y="4502250"/>
            <a:ext cx="18802350" cy="2006600"/>
            <a:chOff x="0" y="0"/>
            <a:chExt cx="4952059" cy="528487"/>
          </a:xfrm>
        </p:grpSpPr>
        <p:sp>
          <p:nvSpPr>
            <p:cNvPr id="4" name="Freeform 4"/>
            <p:cNvSpPr/>
            <p:nvPr/>
          </p:nvSpPr>
          <p:spPr>
            <a:xfrm>
              <a:off x="0" y="0"/>
              <a:ext cx="4952059" cy="528487"/>
            </a:xfrm>
            <a:custGeom>
              <a:avLst/>
              <a:gdLst/>
              <a:ahLst/>
              <a:cxnLst/>
              <a:rect l="l" t="t" r="r" b="b"/>
              <a:pathLst>
                <a:path w="4952059" h="528487">
                  <a:moveTo>
                    <a:pt x="20999" y="0"/>
                  </a:moveTo>
                  <a:lnTo>
                    <a:pt x="4931060" y="0"/>
                  </a:lnTo>
                  <a:cubicBezTo>
                    <a:pt x="4936629" y="0"/>
                    <a:pt x="4941970" y="2212"/>
                    <a:pt x="4945909" y="6151"/>
                  </a:cubicBezTo>
                  <a:cubicBezTo>
                    <a:pt x="4949847" y="10089"/>
                    <a:pt x="4952059" y="15430"/>
                    <a:pt x="4952059" y="20999"/>
                  </a:cubicBezTo>
                  <a:lnTo>
                    <a:pt x="4952059" y="507488"/>
                  </a:lnTo>
                  <a:cubicBezTo>
                    <a:pt x="4952059" y="519086"/>
                    <a:pt x="4942658" y="528487"/>
                    <a:pt x="4931060" y="528487"/>
                  </a:cubicBezTo>
                  <a:lnTo>
                    <a:pt x="20999" y="528487"/>
                  </a:lnTo>
                  <a:cubicBezTo>
                    <a:pt x="15430" y="528487"/>
                    <a:pt x="10089" y="526275"/>
                    <a:pt x="6151" y="522337"/>
                  </a:cubicBezTo>
                  <a:cubicBezTo>
                    <a:pt x="2212" y="518399"/>
                    <a:pt x="0" y="513057"/>
                    <a:pt x="0" y="507488"/>
                  </a:cubicBezTo>
                  <a:lnTo>
                    <a:pt x="0" y="20999"/>
                  </a:lnTo>
                  <a:cubicBezTo>
                    <a:pt x="0" y="15430"/>
                    <a:pt x="2212" y="10089"/>
                    <a:pt x="6151" y="6151"/>
                  </a:cubicBezTo>
                  <a:cubicBezTo>
                    <a:pt x="10089" y="2212"/>
                    <a:pt x="15430" y="0"/>
                    <a:pt x="20999" y="0"/>
                  </a:cubicBezTo>
                  <a:close/>
                </a:path>
              </a:pathLst>
            </a:custGeom>
            <a:solidFill>
              <a:srgbClr val="1547A2"/>
            </a:solidFill>
          </p:spPr>
          <p:txBody>
            <a:bodyPr/>
            <a:lstStyle/>
            <a:p>
              <a:endParaRPr lang="en-US"/>
            </a:p>
          </p:txBody>
        </p:sp>
        <p:sp>
          <p:nvSpPr>
            <p:cNvPr id="5" name="TextBox 5"/>
            <p:cNvSpPr txBox="1"/>
            <p:nvPr/>
          </p:nvSpPr>
          <p:spPr>
            <a:xfrm>
              <a:off x="0" y="-47625"/>
              <a:ext cx="4952059" cy="57611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9239" y="5048250"/>
            <a:ext cx="18229522" cy="927811"/>
          </a:xfrm>
          <a:prstGeom prst="rect">
            <a:avLst/>
          </a:prstGeom>
        </p:spPr>
        <p:txBody>
          <a:bodyPr lIns="0" tIns="0" rIns="0" bIns="0" rtlCol="0" anchor="t">
            <a:spAutoFit/>
          </a:bodyPr>
          <a:lstStyle/>
          <a:p>
            <a:pPr algn="ctr">
              <a:lnSpc>
                <a:spcPts val="7660"/>
              </a:lnSpc>
            </a:pPr>
            <a:r>
              <a:rPr lang="en-US" sz="5472">
                <a:solidFill>
                  <a:srgbClr val="FFFFFF"/>
                </a:solidFill>
                <a:latin typeface="League Spartan"/>
                <a:ea typeface="League Spartan"/>
                <a:cs typeface="League Spartan"/>
                <a:sym typeface="League Spartan"/>
              </a:rPr>
              <a:t>STUDENT-INITIATED NON-CURRICULAR GROUPS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af9633a-c648-4d9c-9c9f-30744822a36a">
      <Terms xmlns="http://schemas.microsoft.com/office/infopath/2007/PartnerControls"/>
    </lcf76f155ced4ddcb4097134ff3c332f>
    <TaxCatchAll xmlns="64f38c0d-e252-417f-825f-38d00ba102e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956E7524D64C4185E2C1375835583C" ma:contentTypeVersion="18" ma:contentTypeDescription="Create a new document." ma:contentTypeScope="" ma:versionID="9565cb9d89a098ad1471699b8464ef53">
  <xsd:schema xmlns:xsd="http://www.w3.org/2001/XMLSchema" xmlns:xs="http://www.w3.org/2001/XMLSchema" xmlns:p="http://schemas.microsoft.com/office/2006/metadata/properties" xmlns:ns2="8af9633a-c648-4d9c-9c9f-30744822a36a" xmlns:ns3="64f38c0d-e252-417f-825f-38d00ba102e1" targetNamespace="http://schemas.microsoft.com/office/2006/metadata/properties" ma:root="true" ma:fieldsID="87b77d7ebfa7270d56b15d798e24a5f9" ns2:_="" ns3:_="">
    <xsd:import namespace="8af9633a-c648-4d9c-9c9f-30744822a36a"/>
    <xsd:import namespace="64f38c0d-e252-417f-825f-38d00ba102e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f9633a-c648-4d9c-9c9f-30744822a3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b69386a-4217-4382-900d-26b2cd4899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f38c0d-e252-417f-825f-38d00ba102e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86dbbda-c48a-4a78-b61f-50e203bffe73}" ma:internalName="TaxCatchAll" ma:showField="CatchAllData" ma:web="64f38c0d-e252-417f-825f-38d00ba102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4C920A-2111-46A8-8479-F644F9083B76}">
  <ds:schemaRefs>
    <ds:schemaRef ds:uri="http://schemas.microsoft.com/office/2006/metadata/properties"/>
    <ds:schemaRef ds:uri="http://schemas.microsoft.com/office/infopath/2007/PartnerControls"/>
    <ds:schemaRef ds:uri="8af9633a-c648-4d9c-9c9f-30744822a36a"/>
    <ds:schemaRef ds:uri="64f38c0d-e252-417f-825f-38d00ba102e1"/>
  </ds:schemaRefs>
</ds:datastoreItem>
</file>

<file path=customXml/itemProps2.xml><?xml version="1.0" encoding="utf-8"?>
<ds:datastoreItem xmlns:ds="http://schemas.openxmlformats.org/officeDocument/2006/customXml" ds:itemID="{87418891-46D9-4A4C-83E5-7037D44DC9BD}">
  <ds:schemaRefs>
    <ds:schemaRef ds:uri="http://schemas.microsoft.com/sharepoint/v3/contenttype/forms"/>
  </ds:schemaRefs>
</ds:datastoreItem>
</file>

<file path=customXml/itemProps3.xml><?xml version="1.0" encoding="utf-8"?>
<ds:datastoreItem xmlns:ds="http://schemas.openxmlformats.org/officeDocument/2006/customXml" ds:itemID="{C5C2C44A-6409-4B5E-A0DD-DDE60C2F0F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f9633a-c648-4d9c-9c9f-30744822a36a"/>
    <ds:schemaRef ds:uri="64f38c0d-e252-417f-825f-38d00ba102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2505</Words>
  <Application>Microsoft Office PowerPoint</Application>
  <PresentationFormat>Custom</PresentationFormat>
  <Paragraphs>194</Paragraphs>
  <Slides>36</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6" baseType="lpstr">
      <vt:lpstr>Arial</vt:lpstr>
      <vt:lpstr>Calibri</vt:lpstr>
      <vt:lpstr>Poppins Italics</vt:lpstr>
      <vt:lpstr>Roboto</vt:lpstr>
      <vt:lpstr>Poppins Bold Italics</vt:lpstr>
      <vt:lpstr>League Spartan</vt:lpstr>
      <vt:lpstr>Poppins Bold</vt:lpstr>
      <vt:lpstr>Poppins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MARE General Session</dc:title>
  <dc:creator>Caryn Klick</dc:creator>
  <cp:lastModifiedBy>Kevin Sandlin</cp:lastModifiedBy>
  <cp:revision>2</cp:revision>
  <dcterms:created xsi:type="dcterms:W3CDTF">2006-08-16T00:00:00Z</dcterms:created>
  <dcterms:modified xsi:type="dcterms:W3CDTF">2025-10-24T20:18:55Z</dcterms:modified>
  <dc:identifier>DAG2jCPJdg0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0x0101007D956E7524D64C4185E2C1375835583C</vt:lpwstr>
  </property>
</Properties>
</file>