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5" r:id="rId1"/>
  </p:sldMasterIdLst>
  <p:notesMasterIdLst>
    <p:notesMasterId r:id="rId38"/>
  </p:notesMasterIdLst>
  <p:handoutMasterIdLst>
    <p:handoutMasterId r:id="rId39"/>
  </p:handoutMasterIdLst>
  <p:sldIdLst>
    <p:sldId id="305" r:id="rId2"/>
    <p:sldId id="326" r:id="rId3"/>
    <p:sldId id="321" r:id="rId4"/>
    <p:sldId id="261" r:id="rId5"/>
    <p:sldId id="330" r:id="rId6"/>
    <p:sldId id="331" r:id="rId7"/>
    <p:sldId id="332" r:id="rId8"/>
    <p:sldId id="328" r:id="rId9"/>
    <p:sldId id="279" r:id="rId10"/>
    <p:sldId id="281" r:id="rId11"/>
    <p:sldId id="282" r:id="rId12"/>
    <p:sldId id="283" r:id="rId13"/>
    <p:sldId id="346" r:id="rId14"/>
    <p:sldId id="341" r:id="rId15"/>
    <p:sldId id="271" r:id="rId16"/>
    <p:sldId id="299" r:id="rId17"/>
    <p:sldId id="300" r:id="rId18"/>
    <p:sldId id="301" r:id="rId19"/>
    <p:sldId id="342" r:id="rId20"/>
    <p:sldId id="290" r:id="rId21"/>
    <p:sldId id="291" r:id="rId22"/>
    <p:sldId id="324" r:id="rId23"/>
    <p:sldId id="349" r:id="rId24"/>
    <p:sldId id="348" r:id="rId25"/>
    <p:sldId id="274" r:id="rId26"/>
    <p:sldId id="275" r:id="rId27"/>
    <p:sldId id="327" r:id="rId28"/>
    <p:sldId id="343" r:id="rId29"/>
    <p:sldId id="344" r:id="rId30"/>
    <p:sldId id="334" r:id="rId31"/>
    <p:sldId id="278" r:id="rId32"/>
    <p:sldId id="347" r:id="rId33"/>
    <p:sldId id="345" r:id="rId34"/>
    <p:sldId id="336" r:id="rId35"/>
    <p:sldId id="337" r:id="rId36"/>
    <p:sldId id="303" r:id="rId3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28CD"/>
    <a:srgbClr val="343248"/>
    <a:srgbClr val="F8F8F8"/>
    <a:srgbClr val="0F6939"/>
    <a:srgbClr val="EEEEEE"/>
    <a:srgbClr val="056839"/>
    <a:srgbClr val="F3F3F3"/>
    <a:srgbClr val="5B9BD5"/>
    <a:srgbClr val="477BA9"/>
    <a:srgbClr val="3FA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107" d="100"/>
          <a:sy n="107" d="100"/>
        </p:scale>
        <p:origin x="558" y="102"/>
      </p:cViewPr>
      <p:guideLst/>
    </p:cSldViewPr>
  </p:slideViewPr>
  <p:notesTextViewPr>
    <p:cViewPr>
      <p:scale>
        <a:sx n="3" d="2"/>
        <a:sy n="3" d="2"/>
      </p:scale>
      <p:origin x="0" y="0"/>
    </p:cViewPr>
  </p:notesTextViewPr>
  <p:notesViewPr>
    <p:cSldViewPr snapToGrid="0">
      <p:cViewPr varScale="1">
        <p:scale>
          <a:sx n="79" d="100"/>
          <a:sy n="79" d="100"/>
        </p:scale>
        <p:origin x="1962" y="6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endParaRPr lang="en-US" dirty="0"/>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B73EE869-350A-4F67-8AC8-19A8E77D9E4D}" type="slidenum">
              <a:rPr lang="en-US" smtClean="0"/>
              <a:t>‹#›</a:t>
            </a:fld>
            <a:endParaRPr lang="en-US" dirty="0"/>
          </a:p>
        </p:txBody>
      </p:sp>
    </p:spTree>
    <p:extLst>
      <p:ext uri="{BB962C8B-B14F-4D97-AF65-F5344CB8AC3E}">
        <p14:creationId xmlns:p14="http://schemas.microsoft.com/office/powerpoint/2010/main" val="2294546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75ADDCF6-9858-4DC0-B5F9-CD6DD12700E2}" type="datetimeFigureOut">
              <a:rPr lang="en-US" smtClean="0"/>
              <a:t>10/16/2024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EE33D091-577B-46E6-8C39-8D0CBA682DCF}" type="slidenum">
              <a:rPr lang="en-US" smtClean="0"/>
              <a:t>‹#›</a:t>
            </a:fld>
            <a:endParaRPr lang="en-US" dirty="0"/>
          </a:p>
        </p:txBody>
      </p:sp>
    </p:spTree>
    <p:extLst>
      <p:ext uri="{BB962C8B-B14F-4D97-AF65-F5344CB8AC3E}">
        <p14:creationId xmlns:p14="http://schemas.microsoft.com/office/powerpoint/2010/main" val="36650388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1.next.westlaw.com/Link/Document/FullText?findType=L&amp;pubNum=1000229&amp;cite=MOST566.030&amp;originatingDoc=N8C58D6211BAA11E4B8D2847AD530F687&amp;refType=LQ&amp;originationContext=document&amp;transitionType=DocumentItem&amp;ppcid=03381232d2c846709409c5e0fd6dc04e&amp;contextData=(sc.Category)" TargetMode="External"/><Relationship Id="rId13" Type="http://schemas.openxmlformats.org/officeDocument/2006/relationships/hyperlink" Target="https://1.next.westlaw.com/Link/Document/FullText?findType=L&amp;pubNum=1000229&amp;cite=MOST570.023&amp;originatingDoc=N8C58D6211BAA11E4B8D2847AD530F687&amp;refType=LQ&amp;originationContext=document&amp;transitionType=DocumentItem&amp;ppcid=03381232d2c846709409c5e0fd6dc04e&amp;contextData=(sc.Category)" TargetMode="External"/><Relationship Id="rId3" Type="http://schemas.openxmlformats.org/officeDocument/2006/relationships/hyperlink" Target="https://1.next.westlaw.com/Link/Document/FullText?findType=L&amp;pubNum=1000229&amp;cite=MOST160.261&amp;originatingDoc=N8C58D6211BAA11E4B8D2847AD530F687&amp;refType=SP&amp;originationContext=document&amp;transitionType=DocumentItem&amp;ppcid=03381232d2c846709409c5e0fd6dc04e&amp;contextData=(sc.Category)#co_pp_57e60000f6d46" TargetMode="External"/><Relationship Id="rId7" Type="http://schemas.openxmlformats.org/officeDocument/2006/relationships/hyperlink" Target="https://1.next.westlaw.com/Link/Document/FullText?findType=L&amp;pubNum=1000229&amp;cite=MOST565.050&amp;originatingDoc=N8C58D6211BAA11E4B8D2847AD530F687&amp;refType=LQ&amp;originationContext=document&amp;transitionType=DocumentItem&amp;ppcid=03381232d2c846709409c5e0fd6dc04e&amp;contextData=(sc.Category)" TargetMode="External"/><Relationship Id="rId12" Type="http://schemas.openxmlformats.org/officeDocument/2006/relationships/hyperlink" Target="https://1.next.westlaw.com/Link/Document/FullText?findType=L&amp;pubNum=1000229&amp;cite=MOST569.020&amp;originatingDoc=N8C58D6211BAA11E4B8D2847AD530F687&amp;refType=LQ&amp;originationContext=document&amp;transitionType=DocumentItem&amp;ppcid=03381232d2c846709409c5e0fd6dc04e&amp;contextData=(sc.Category)" TargetMode="External"/><Relationship Id="rId17" Type="http://schemas.openxmlformats.org/officeDocument/2006/relationships/hyperlink" Target="https://1.next.westlaw.com/Link/Document/FullText?findType=L&amp;pubNum=1000229&amp;cite=MOST565.110&amp;originatingDoc=N8C58D6211BAA11E4B8D2847AD530F687&amp;refType=LQ&amp;originationContext=document&amp;transitionType=DocumentItem&amp;ppcid=03381232d2c846709409c5e0fd6dc04e&amp;contextData=(sc.Category)" TargetMode="External"/><Relationship Id="rId2" Type="http://schemas.openxmlformats.org/officeDocument/2006/relationships/slide" Target="../slides/slide35.xml"/><Relationship Id="rId16" Type="http://schemas.openxmlformats.org/officeDocument/2006/relationships/hyperlink" Target="https://1.next.westlaw.com/Link/Document/FullText?findType=L&amp;pubNum=1000229&amp;cite=MOST569.040&amp;originatingDoc=N8C58D6211BAA11E4B8D2847AD530F687&amp;refType=LQ&amp;originationContext=document&amp;transitionType=DocumentItem&amp;ppcid=03381232d2c846709409c5e0fd6dc04e&amp;contextData=(sc.Category)" TargetMode="External"/><Relationship Id="rId1" Type="http://schemas.openxmlformats.org/officeDocument/2006/relationships/notesMaster" Target="../notesMasters/notesMaster1.xml"/><Relationship Id="rId6" Type="http://schemas.openxmlformats.org/officeDocument/2006/relationships/hyperlink" Target="https://1.next.westlaw.com/Link/Document/FullText?findType=L&amp;pubNum=1000229&amp;cite=MOST565.021&amp;originatingDoc=N8C58D6211BAA11E4B8D2847AD530F687&amp;refType=LQ&amp;originationContext=document&amp;transitionType=DocumentItem&amp;ppcid=03381232d2c846709409c5e0fd6dc04e&amp;contextData=(sc.Category)" TargetMode="External"/><Relationship Id="rId11" Type="http://schemas.openxmlformats.org/officeDocument/2006/relationships/hyperlink" Target="https://1.next.westlaw.com/Link/Document/FullText?findType=L&amp;pubNum=1000229&amp;cite=MOST566.062&amp;originatingDoc=N8C58D6211BAA11E4B8D2847AD530F687&amp;refType=LQ&amp;originationContext=document&amp;transitionType=DocumentItem&amp;ppcid=03381232d2c846709409c5e0fd6dc04e&amp;contextData=(sc.Category)" TargetMode="External"/><Relationship Id="rId5" Type="http://schemas.openxmlformats.org/officeDocument/2006/relationships/hyperlink" Target="https://1.next.westlaw.com/Link/Document/FullText?findType=L&amp;pubNum=1000229&amp;cite=MOST565.020&amp;originatingDoc=N8C58D6211BAA11E4B8D2847AD530F687&amp;refType=LQ&amp;originationContext=document&amp;transitionType=DocumentItem&amp;ppcid=03381232d2c846709409c5e0fd6dc04e&amp;contextData=(sc.Category)" TargetMode="External"/><Relationship Id="rId15" Type="http://schemas.openxmlformats.org/officeDocument/2006/relationships/hyperlink" Target="https://1.next.westlaw.com/Link/Document/FullText?findType=L&amp;pubNum=1000229&amp;cite=MOST579.020&amp;originatingDoc=N8C58D6211BAA11E4B8D2847AD530F687&amp;refType=LQ&amp;originationContext=document&amp;transitionType=DocumentItem&amp;ppcid=03381232d2c846709409c5e0fd6dc04e&amp;contextData=(sc.Category)" TargetMode="External"/><Relationship Id="rId10" Type="http://schemas.openxmlformats.org/officeDocument/2006/relationships/hyperlink" Target="https://1.next.westlaw.com/Link/Document/FullText?findType=L&amp;pubNum=1000229&amp;cite=MOST566.032&amp;originatingDoc=N8C58D6211BAA11E4B8D2847AD530F687&amp;refType=LQ&amp;originationContext=document&amp;transitionType=DocumentItem&amp;ppcid=03381232d2c846709409c5e0fd6dc04e&amp;contextData=(sc.Category)" TargetMode="External"/><Relationship Id="rId4" Type="http://schemas.openxmlformats.org/officeDocument/2006/relationships/hyperlink" Target="https://1.next.westlaw.com/Link/Document/FullText?findType=L&amp;pubNum=1000229&amp;cite=MOST211.091&amp;originatingDoc=N8C58D6211BAA11E4B8D2847AD530F687&amp;refType=LQ&amp;originationContext=document&amp;transitionType=DocumentItem&amp;ppcid=03381232d2c846709409c5e0fd6dc04e&amp;contextData=(sc.Category)" TargetMode="External"/><Relationship Id="rId9" Type="http://schemas.openxmlformats.org/officeDocument/2006/relationships/hyperlink" Target="https://1.next.westlaw.com/Link/Document/FullText?findType=L&amp;pubNum=1000229&amp;cite=MOST566.060&amp;originatingDoc=N8C58D6211BAA11E4B8D2847AD530F687&amp;refType=LQ&amp;originationContext=document&amp;transitionType=DocumentItem&amp;ppcid=03381232d2c846709409c5e0fd6dc04e&amp;contextData=(sc.Category)" TargetMode="External"/><Relationship Id="rId14" Type="http://schemas.openxmlformats.org/officeDocument/2006/relationships/hyperlink" Target="https://1.next.westlaw.com/Link/Document/FullText?findType=L&amp;pubNum=1000229&amp;cite=MOST195.212&amp;originatingDoc=N8C58D6211BAA11E4B8D2847AD530F687&amp;refType=LQ&amp;originationContext=document&amp;transitionType=DocumentItem&amp;ppcid=03381232d2c846709409c5e0fd6dc04e&amp;contextData=(sc.Category)"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s://1.next.westlaw.com/Link/Document/FullText?findType=L&amp;pubNum=1000229&amp;cite=MOST566.030&amp;originatingDoc=N8C58D6211BAA11E4B8D2847AD530F687&amp;refType=LQ&amp;originationContext=document&amp;transitionType=DocumentItem&amp;ppcid=03381232d2c846709409c5e0fd6dc04e&amp;contextData=(sc.Category)" TargetMode="External"/><Relationship Id="rId13" Type="http://schemas.openxmlformats.org/officeDocument/2006/relationships/hyperlink" Target="https://1.next.westlaw.com/Link/Document/FullText?findType=L&amp;pubNum=1000229&amp;cite=MOST570.023&amp;originatingDoc=N8C58D6211BAA11E4B8D2847AD530F687&amp;refType=LQ&amp;originationContext=document&amp;transitionType=DocumentItem&amp;ppcid=03381232d2c846709409c5e0fd6dc04e&amp;contextData=(sc.Category)" TargetMode="External"/><Relationship Id="rId3" Type="http://schemas.openxmlformats.org/officeDocument/2006/relationships/hyperlink" Target="https://1.next.westlaw.com/Link/Document/FullText?findType=L&amp;pubNum=1000229&amp;cite=MOST160.261&amp;originatingDoc=N8C58D6211BAA11E4B8D2847AD530F687&amp;refType=SP&amp;originationContext=document&amp;transitionType=DocumentItem&amp;ppcid=03381232d2c846709409c5e0fd6dc04e&amp;contextData=(sc.Category)#co_pp_57e60000f6d46" TargetMode="External"/><Relationship Id="rId7" Type="http://schemas.openxmlformats.org/officeDocument/2006/relationships/hyperlink" Target="https://1.next.westlaw.com/Link/Document/FullText?findType=L&amp;pubNum=1000229&amp;cite=MOST565.050&amp;originatingDoc=N8C58D6211BAA11E4B8D2847AD530F687&amp;refType=LQ&amp;originationContext=document&amp;transitionType=DocumentItem&amp;ppcid=03381232d2c846709409c5e0fd6dc04e&amp;contextData=(sc.Category)" TargetMode="External"/><Relationship Id="rId12" Type="http://schemas.openxmlformats.org/officeDocument/2006/relationships/hyperlink" Target="https://1.next.westlaw.com/Link/Document/FullText?findType=L&amp;pubNum=1000229&amp;cite=MOST569.020&amp;originatingDoc=N8C58D6211BAA11E4B8D2847AD530F687&amp;refType=LQ&amp;originationContext=document&amp;transitionType=DocumentItem&amp;ppcid=03381232d2c846709409c5e0fd6dc04e&amp;contextData=(sc.Category)" TargetMode="External"/><Relationship Id="rId17" Type="http://schemas.openxmlformats.org/officeDocument/2006/relationships/hyperlink" Target="https://1.next.westlaw.com/Link/Document/FullText?findType=L&amp;pubNum=1000229&amp;cite=MOST565.110&amp;originatingDoc=N8C58D6211BAA11E4B8D2847AD530F687&amp;refType=LQ&amp;originationContext=document&amp;transitionType=DocumentItem&amp;ppcid=03381232d2c846709409c5e0fd6dc04e&amp;contextData=(sc.Category)" TargetMode="External"/><Relationship Id="rId2" Type="http://schemas.openxmlformats.org/officeDocument/2006/relationships/slide" Target="../slides/slide34.xml"/><Relationship Id="rId16" Type="http://schemas.openxmlformats.org/officeDocument/2006/relationships/hyperlink" Target="https://1.next.westlaw.com/Link/Document/FullText?findType=L&amp;pubNum=1000229&amp;cite=MOST569.040&amp;originatingDoc=N8C58D6211BAA11E4B8D2847AD530F687&amp;refType=LQ&amp;originationContext=document&amp;transitionType=DocumentItem&amp;ppcid=03381232d2c846709409c5e0fd6dc04e&amp;contextData=(sc.Category)" TargetMode="External"/><Relationship Id="rId1" Type="http://schemas.openxmlformats.org/officeDocument/2006/relationships/notesMaster" Target="../notesMasters/notesMaster1.xml"/><Relationship Id="rId6" Type="http://schemas.openxmlformats.org/officeDocument/2006/relationships/hyperlink" Target="https://1.next.westlaw.com/Link/Document/FullText?findType=L&amp;pubNum=1000229&amp;cite=MOST565.021&amp;originatingDoc=N8C58D6211BAA11E4B8D2847AD530F687&amp;refType=LQ&amp;originationContext=document&amp;transitionType=DocumentItem&amp;ppcid=03381232d2c846709409c5e0fd6dc04e&amp;contextData=(sc.Category)" TargetMode="External"/><Relationship Id="rId11" Type="http://schemas.openxmlformats.org/officeDocument/2006/relationships/hyperlink" Target="https://1.next.westlaw.com/Link/Document/FullText?findType=L&amp;pubNum=1000229&amp;cite=MOST566.062&amp;originatingDoc=N8C58D6211BAA11E4B8D2847AD530F687&amp;refType=LQ&amp;originationContext=document&amp;transitionType=DocumentItem&amp;ppcid=03381232d2c846709409c5e0fd6dc04e&amp;contextData=(sc.Category)" TargetMode="External"/><Relationship Id="rId5" Type="http://schemas.openxmlformats.org/officeDocument/2006/relationships/hyperlink" Target="https://1.next.westlaw.com/Link/Document/FullText?findType=L&amp;pubNum=1000229&amp;cite=MOST565.020&amp;originatingDoc=N8C58D6211BAA11E4B8D2847AD530F687&amp;refType=LQ&amp;originationContext=document&amp;transitionType=DocumentItem&amp;ppcid=03381232d2c846709409c5e0fd6dc04e&amp;contextData=(sc.Category)" TargetMode="External"/><Relationship Id="rId15" Type="http://schemas.openxmlformats.org/officeDocument/2006/relationships/hyperlink" Target="https://1.next.westlaw.com/Link/Document/FullText?findType=L&amp;pubNum=1000229&amp;cite=MOST579.020&amp;originatingDoc=N8C58D6211BAA11E4B8D2847AD530F687&amp;refType=LQ&amp;originationContext=document&amp;transitionType=DocumentItem&amp;ppcid=03381232d2c846709409c5e0fd6dc04e&amp;contextData=(sc.Category)" TargetMode="External"/><Relationship Id="rId10" Type="http://schemas.openxmlformats.org/officeDocument/2006/relationships/hyperlink" Target="https://1.next.westlaw.com/Link/Document/FullText?findType=L&amp;pubNum=1000229&amp;cite=MOST566.032&amp;originatingDoc=N8C58D6211BAA11E4B8D2847AD530F687&amp;refType=LQ&amp;originationContext=document&amp;transitionType=DocumentItem&amp;ppcid=03381232d2c846709409c5e0fd6dc04e&amp;contextData=(sc.Category)" TargetMode="External"/><Relationship Id="rId4" Type="http://schemas.openxmlformats.org/officeDocument/2006/relationships/hyperlink" Target="https://1.next.westlaw.com/Link/Document/FullText?findType=L&amp;pubNum=1000229&amp;cite=MOST211.091&amp;originatingDoc=N8C58D6211BAA11E4B8D2847AD530F687&amp;refType=LQ&amp;originationContext=document&amp;transitionType=DocumentItem&amp;ppcid=03381232d2c846709409c5e0fd6dc04e&amp;contextData=(sc.Category)" TargetMode="External"/><Relationship Id="rId9" Type="http://schemas.openxmlformats.org/officeDocument/2006/relationships/hyperlink" Target="https://1.next.westlaw.com/Link/Document/FullText?findType=L&amp;pubNum=1000229&amp;cite=MOST566.060&amp;originatingDoc=N8C58D6211BAA11E4B8D2847AD530F687&amp;refType=LQ&amp;originationContext=document&amp;transitionType=DocumentItem&amp;ppcid=03381232d2c846709409c5e0fd6dc04e&amp;contextData=(sc.Category)" TargetMode="External"/><Relationship Id="rId14" Type="http://schemas.openxmlformats.org/officeDocument/2006/relationships/hyperlink" Target="https://1.next.westlaw.com/Link/Document/FullText?findType=L&amp;pubNum=1000229&amp;cite=MOST195.212&amp;originatingDoc=N8C58D6211BAA11E4B8D2847AD530F687&amp;refType=LQ&amp;originationContext=document&amp;transitionType=DocumentItem&amp;ppcid=03381232d2c846709409c5e0fd6dc04e&amp;contextData=(sc.Categor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a:buNone/>
            </a:pPr>
            <a:endParaRPr lang="en-US" sz="2900" dirty="0"/>
          </a:p>
          <a:p>
            <a:pPr marL="0" lvl="2">
              <a:defRPr/>
            </a:pPr>
            <a:r>
              <a:rPr lang="en-US" sz="2600" b="1" dirty="0"/>
              <a:t>A pattern of exclusion is formed if:</a:t>
            </a:r>
          </a:p>
          <a:p>
            <a:pPr lvl="2">
              <a:defRPr/>
            </a:pPr>
            <a:r>
              <a:rPr lang="en-US" sz="2600" dirty="0"/>
              <a:t>The series of removals total more than 10 school days in a year; </a:t>
            </a:r>
            <a:r>
              <a:rPr lang="en-US" sz="2600" b="1" u="sng" dirty="0"/>
              <a:t>and</a:t>
            </a:r>
            <a:endParaRPr lang="en-US" sz="2600" dirty="0"/>
          </a:p>
          <a:p>
            <a:pPr lvl="2">
              <a:buNone/>
              <a:defRPr/>
            </a:pPr>
            <a:endParaRPr lang="en-US" sz="2600" dirty="0"/>
          </a:p>
          <a:p>
            <a:pPr lvl="2">
              <a:defRPr/>
            </a:pPr>
            <a:r>
              <a:rPr lang="en-US" sz="2600" dirty="0"/>
              <a:t>The child’s behavior is </a:t>
            </a:r>
            <a:r>
              <a:rPr lang="en-US" sz="2600" b="1" dirty="0"/>
              <a:t>substantially similar </a:t>
            </a:r>
            <a:r>
              <a:rPr lang="en-US" sz="2600" dirty="0"/>
              <a:t>to the child’s behavior in previous incidents that resulted in the series of removals; </a:t>
            </a:r>
            <a:r>
              <a:rPr lang="en-US" sz="2600" b="1" u="sng" dirty="0"/>
              <a:t>and</a:t>
            </a:r>
          </a:p>
          <a:p>
            <a:pPr lvl="2">
              <a:buNone/>
              <a:defRPr/>
            </a:pPr>
            <a:endParaRPr lang="en-US" sz="2600" dirty="0"/>
          </a:p>
          <a:p>
            <a:pPr lvl="2">
              <a:defRPr/>
            </a:pPr>
            <a:r>
              <a:rPr lang="en-US" sz="2600" dirty="0"/>
              <a:t>Additional factors as:</a:t>
            </a:r>
          </a:p>
          <a:p>
            <a:pPr lvl="3">
              <a:defRPr/>
            </a:pPr>
            <a:r>
              <a:rPr lang="en-US" sz="2600" dirty="0"/>
              <a:t>The length of each removal, </a:t>
            </a:r>
          </a:p>
          <a:p>
            <a:pPr lvl="3">
              <a:defRPr/>
            </a:pPr>
            <a:r>
              <a:rPr lang="en-US" sz="2600" dirty="0"/>
              <a:t>The total amount of time the child has been removed, and </a:t>
            </a:r>
          </a:p>
          <a:p>
            <a:pPr lvl="3">
              <a:defRPr/>
            </a:pPr>
            <a:r>
              <a:rPr lang="en-US" sz="2600" dirty="0"/>
              <a:t>The proximity of the removals to one another</a:t>
            </a:r>
            <a:r>
              <a:rPr lang="en-US" sz="2600" b="1" dirty="0"/>
              <a:t>. </a:t>
            </a:r>
          </a:p>
          <a:p>
            <a:pPr lvl="3">
              <a:buNone/>
              <a:defRPr/>
            </a:pPr>
            <a:endParaRPr lang="en-US" sz="2600" b="1" i="1" dirty="0"/>
          </a:p>
          <a:p>
            <a:pPr>
              <a:defRPr/>
            </a:pPr>
            <a:r>
              <a:rPr lang="en-US" sz="2600" dirty="0"/>
              <a:t>Determination of “pattern” made by District, </a:t>
            </a:r>
            <a:r>
              <a:rPr lang="en-US" sz="2600" b="1" i="1" dirty="0"/>
              <a:t>NOT</a:t>
            </a:r>
            <a:r>
              <a:rPr lang="en-US" sz="2600" dirty="0"/>
              <a:t> IEP team.</a:t>
            </a:r>
            <a:endParaRPr lang="en-US" b="1" i="1" dirty="0"/>
          </a:p>
          <a:p>
            <a:endParaRPr lang="en-US" dirty="0"/>
          </a:p>
        </p:txBody>
      </p:sp>
      <p:sp>
        <p:nvSpPr>
          <p:cNvPr id="4" name="Slide Number Placeholder 3"/>
          <p:cNvSpPr>
            <a:spLocks noGrp="1"/>
          </p:cNvSpPr>
          <p:nvPr>
            <p:ph type="sldNum" sz="quarter" idx="10"/>
          </p:nvPr>
        </p:nvSpPr>
        <p:spPr/>
        <p:txBody>
          <a:bodyPr/>
          <a:lstStyle/>
          <a:p>
            <a:fld id="{37938D3E-5877-406A-8EDE-BB20B71C68AF}" type="slidenum">
              <a:rPr lang="en-US" smtClean="0"/>
              <a:t>10</a:t>
            </a:fld>
            <a:endParaRPr lang="en-US" dirty="0"/>
          </a:p>
        </p:txBody>
      </p:sp>
    </p:spTree>
    <p:extLst>
      <p:ext uri="{BB962C8B-B14F-4D97-AF65-F5344CB8AC3E}">
        <p14:creationId xmlns:p14="http://schemas.microsoft.com/office/powerpoint/2010/main" val="2737912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Section 167.171.3: </a:t>
            </a:r>
          </a:p>
          <a:p>
            <a:endParaRPr lang="en-US" dirty="0"/>
          </a:p>
          <a:p>
            <a:pPr fontAlgn="base"/>
            <a:r>
              <a:rPr lang="en-US" dirty="0">
                <a:effectLst/>
              </a:rPr>
              <a:t>3. No school board shall readmit or enroll a pupil properly suspended for more than ten consecutive school days for an act of school violence as defined in </a:t>
            </a:r>
            <a:r>
              <a:rPr lang="en-US" u="none" strike="noStrike" dirty="0">
                <a:solidFill>
                  <a:srgbClr val="0E568C"/>
                </a:solidFill>
                <a:effectLst/>
                <a:hlinkClick r:id="rId3"/>
              </a:rPr>
              <a:t>subsection 2 of section 160.261</a:t>
            </a:r>
            <a:r>
              <a:rPr lang="en-US" dirty="0">
                <a:effectLst/>
              </a:rPr>
              <a:t> regardless of whether or not such act was committed at a public school or at a private school in this state, provided that such act shall have resulted in the suspension or expulsion of such pupil in the case of a private school, or otherwise permit such pupil to attend school without first holding a conference to review the conduct that resulted in the expulsion or suspension and any remedial actions needed to prevent any future occurrences of such or related conduct. The conference shall include the appropriate school officials including any teacher employed in that school or district directly involved with the conduct that resulted in the suspension or expulsion, the pupil, the parent or guardian of the pupil or any agency having legal jurisdiction, care, custody or control of the pupil. The school board shall notify in writing the parents or guardians and all other parties of the time, place, and agenda of any such conference. Failure of any party to attend this conference shall not preclude holding the conference. Notwithstanding any provision of this subsection to the contrary, no pupil shall be readmitted or enrolled to a regular program of instruction if:</a:t>
            </a:r>
          </a:p>
          <a:p>
            <a:pPr fontAlgn="base"/>
            <a:endParaRPr lang="en-US" dirty="0">
              <a:effectLst/>
            </a:endParaRPr>
          </a:p>
          <a:p>
            <a:pPr fontAlgn="base"/>
            <a:r>
              <a:rPr lang="en-US" dirty="0">
                <a:effectLst/>
              </a:rPr>
              <a:t>(1) Such pupil has been convicted of; or</a:t>
            </a:r>
          </a:p>
          <a:p>
            <a:pPr fontAlgn="base"/>
            <a:r>
              <a:rPr lang="en-US" dirty="0">
                <a:effectLst/>
              </a:rPr>
              <a:t>(2) An indictment or information has been filed alleging that the pupil has committed one of the acts enumerated in subdivision (4) of this subsection to which there has been no final judgment; or</a:t>
            </a:r>
          </a:p>
          <a:p>
            <a:pPr fontAlgn="base"/>
            <a:r>
              <a:rPr lang="en-US" dirty="0">
                <a:effectLst/>
              </a:rPr>
              <a:t>(3) A petition has been filed pursuant to </a:t>
            </a:r>
            <a:r>
              <a:rPr lang="en-US" u="none" strike="noStrike" dirty="0">
                <a:solidFill>
                  <a:srgbClr val="0E568C"/>
                </a:solidFill>
                <a:effectLst/>
                <a:hlinkClick r:id="rId4"/>
              </a:rPr>
              <a:t>section 211.091</a:t>
            </a:r>
            <a:r>
              <a:rPr lang="en-US" dirty="0">
                <a:effectLst/>
              </a:rPr>
              <a:t> alleging that the pupil has committed one of the acts enumerated in subdivision (4) of this subsection to which there has been no final judgment; or</a:t>
            </a:r>
          </a:p>
          <a:p>
            <a:pPr algn="l" fontAlgn="base"/>
            <a:r>
              <a:rPr lang="en-US" b="0" i="0" dirty="0">
                <a:solidFill>
                  <a:srgbClr val="3D3D3D"/>
                </a:solidFill>
                <a:effectLst/>
                <a:latin typeface="Source Sans Pro" panose="020B0503030403020204" pitchFamily="34" charset="0"/>
              </a:rPr>
              <a:t>(4) The pupil has been adjudicated to have committed an act which if committed by an adult would be one of the following:</a:t>
            </a:r>
          </a:p>
          <a:p>
            <a:pPr algn="l" fontAlgn="base"/>
            <a:r>
              <a:rPr lang="en-US" b="0" i="0" dirty="0">
                <a:solidFill>
                  <a:srgbClr val="3D3D3D"/>
                </a:solidFill>
                <a:effectLst/>
                <a:latin typeface="Source Sans Pro" panose="020B0503030403020204" pitchFamily="34" charset="0"/>
              </a:rPr>
              <a:t>	(a) First degree murder under </a:t>
            </a:r>
            <a:r>
              <a:rPr lang="en-US" b="0" i="0" u="none" strike="noStrike" dirty="0">
                <a:solidFill>
                  <a:srgbClr val="0E568C"/>
                </a:solidFill>
                <a:effectLst/>
                <a:latin typeface="Source Sans Pro" panose="020B0503030403020204" pitchFamily="34" charset="0"/>
                <a:hlinkClick r:id="rId5"/>
              </a:rPr>
              <a:t>section 565.020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(b) Second degree murder under </a:t>
            </a:r>
            <a:r>
              <a:rPr lang="en-US" b="0" i="0" u="none" strike="noStrike" dirty="0">
                <a:solidFill>
                  <a:srgbClr val="0E568C"/>
                </a:solidFill>
                <a:effectLst/>
                <a:latin typeface="Source Sans Pro" panose="020B0503030403020204" pitchFamily="34" charset="0"/>
                <a:hlinkClick r:id="rId6"/>
              </a:rPr>
              <a:t>section 565.021</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(c) First degree assault under </a:t>
            </a:r>
            <a:r>
              <a:rPr lang="en-US" b="0" i="0" u="none" strike="noStrike" dirty="0">
                <a:solidFill>
                  <a:srgbClr val="0E568C"/>
                </a:solidFill>
                <a:effectLst/>
                <a:latin typeface="Source Sans Pro" panose="020B0503030403020204" pitchFamily="34" charset="0"/>
                <a:hlinkClick r:id="rId7"/>
              </a:rPr>
              <a:t>section 565.050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(d) Forcible rape under </a:t>
            </a:r>
            <a:r>
              <a:rPr lang="en-US" b="0" i="0" u="none" strike="noStrike" dirty="0">
                <a:solidFill>
                  <a:srgbClr val="0E568C"/>
                </a:solidFill>
                <a:effectLst/>
                <a:latin typeface="Source Sans Pro" panose="020B0503030403020204" pitchFamily="34" charset="0"/>
                <a:hlinkClick r:id="rId8"/>
              </a:rPr>
              <a:t>section 566.030</a:t>
            </a:r>
            <a:r>
              <a:rPr lang="en-US" b="0" i="0" dirty="0">
                <a:solidFill>
                  <a:srgbClr val="3D3D3D"/>
                </a:solidFill>
                <a:effectLst/>
                <a:latin typeface="Source Sans Pro" panose="020B0503030403020204" pitchFamily="34" charset="0"/>
              </a:rPr>
              <a:t> as it existed prior to August 28, 2013, or rape in the first degree under </a:t>
            </a:r>
            <a:r>
              <a:rPr lang="en-US" b="0" i="0" u="none" strike="noStrike" dirty="0">
                <a:solidFill>
                  <a:srgbClr val="0E568C"/>
                </a:solidFill>
                <a:effectLst/>
                <a:latin typeface="Source Sans Pro" panose="020B0503030403020204" pitchFamily="34" charset="0"/>
                <a:hlinkClick r:id="rId8"/>
              </a:rPr>
              <a:t>section 566.030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(e) Forcible sodomy under </a:t>
            </a:r>
            <a:r>
              <a:rPr lang="en-US" b="0" i="0" u="none" strike="noStrike" dirty="0">
                <a:solidFill>
                  <a:srgbClr val="0E568C"/>
                </a:solidFill>
                <a:effectLst/>
                <a:latin typeface="Source Sans Pro" panose="020B0503030403020204" pitchFamily="34" charset="0"/>
                <a:hlinkClick r:id="rId9"/>
              </a:rPr>
              <a:t>section 566.060</a:t>
            </a:r>
            <a:r>
              <a:rPr lang="en-US" b="0" i="0" dirty="0">
                <a:solidFill>
                  <a:srgbClr val="3D3D3D"/>
                </a:solidFill>
                <a:effectLst/>
                <a:latin typeface="Source Sans Pro" panose="020B0503030403020204" pitchFamily="34" charset="0"/>
              </a:rPr>
              <a:t> as it existed prior to August 28, 2013, or sodomy in the first degree under </a:t>
            </a:r>
            <a:r>
              <a:rPr lang="en-US" b="0" i="0" u="none" strike="noStrike" dirty="0">
                <a:solidFill>
                  <a:srgbClr val="0E568C"/>
                </a:solidFill>
                <a:effectLst/>
                <a:latin typeface="Source Sans Pro" panose="020B0503030403020204" pitchFamily="34" charset="0"/>
                <a:hlinkClick r:id="rId9"/>
              </a:rPr>
              <a:t>section 566.060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(f) Statutory rape under </a:t>
            </a:r>
            <a:r>
              <a:rPr lang="en-US" b="0" i="0" u="none" strike="noStrike" dirty="0">
                <a:solidFill>
                  <a:srgbClr val="0E568C"/>
                </a:solidFill>
                <a:effectLst/>
                <a:latin typeface="Source Sans Pro" panose="020B0503030403020204" pitchFamily="34" charset="0"/>
                <a:hlinkClick r:id="rId10"/>
              </a:rPr>
              <a:t>section 566.032</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(g) Statutory sodomy under </a:t>
            </a:r>
            <a:r>
              <a:rPr lang="en-US" b="0" i="0" u="none" strike="noStrike" dirty="0">
                <a:solidFill>
                  <a:srgbClr val="0E568C"/>
                </a:solidFill>
                <a:effectLst/>
                <a:latin typeface="Source Sans Pro" panose="020B0503030403020204" pitchFamily="34" charset="0"/>
                <a:hlinkClick r:id="rId11"/>
              </a:rPr>
              <a:t>section 566.062</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(h) Robbery in the first degree under </a:t>
            </a:r>
            <a:r>
              <a:rPr lang="en-US" b="0" i="0" u="none" strike="noStrike" dirty="0">
                <a:solidFill>
                  <a:srgbClr val="0E568C"/>
                </a:solidFill>
                <a:effectLst/>
                <a:latin typeface="Source Sans Pro" panose="020B0503030403020204" pitchFamily="34" charset="0"/>
                <a:hlinkClick r:id="rId12"/>
              </a:rPr>
              <a:t>section 569.020</a:t>
            </a:r>
            <a:r>
              <a:rPr lang="en-US" b="0" i="0" dirty="0">
                <a:solidFill>
                  <a:srgbClr val="3D3D3D"/>
                </a:solidFill>
                <a:effectLst/>
                <a:latin typeface="Source Sans Pro" panose="020B0503030403020204" pitchFamily="34" charset="0"/>
              </a:rPr>
              <a:t> as it existed prior to January 1, 2017, or robbery in the first degree under </a:t>
            </a:r>
            <a:r>
              <a:rPr lang="en-US" b="0" i="0" u="none" strike="noStrike" dirty="0">
                <a:solidFill>
                  <a:srgbClr val="0E568C"/>
                </a:solidFill>
                <a:effectLst/>
                <a:latin typeface="Source Sans Pro" panose="020B0503030403020204" pitchFamily="34" charset="0"/>
                <a:hlinkClick r:id="rId13"/>
              </a:rPr>
              <a:t>section 570.023</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a:t>
            </a:r>
            <a:r>
              <a:rPr lang="en-US" b="0" i="0" dirty="0" err="1">
                <a:solidFill>
                  <a:srgbClr val="3D3D3D"/>
                </a:solidFill>
                <a:effectLst/>
                <a:latin typeface="Source Sans Pro" panose="020B0503030403020204" pitchFamily="34" charset="0"/>
              </a:rPr>
              <a:t>i</a:t>
            </a:r>
            <a:r>
              <a:rPr lang="en-US" b="0" i="0" dirty="0">
                <a:solidFill>
                  <a:srgbClr val="3D3D3D"/>
                </a:solidFill>
                <a:effectLst/>
                <a:latin typeface="Source Sans Pro" panose="020B0503030403020204" pitchFamily="34" charset="0"/>
              </a:rPr>
              <a:t>) Distribution of drugs to a minor under </a:t>
            </a:r>
            <a:r>
              <a:rPr lang="en-US" b="0" i="0" u="none" strike="noStrike" dirty="0">
                <a:solidFill>
                  <a:srgbClr val="0E568C"/>
                </a:solidFill>
                <a:effectLst/>
                <a:latin typeface="Source Sans Pro" panose="020B0503030403020204" pitchFamily="34" charset="0"/>
                <a:hlinkClick r:id="rId14"/>
              </a:rPr>
              <a:t>section 195.212</a:t>
            </a:r>
            <a:r>
              <a:rPr lang="en-US" b="0" i="0" dirty="0">
                <a:solidFill>
                  <a:srgbClr val="3D3D3D"/>
                </a:solidFill>
                <a:effectLst/>
                <a:latin typeface="Source Sans Pro" panose="020B0503030403020204" pitchFamily="34" charset="0"/>
              </a:rPr>
              <a:t> as it existed prior to January 1, 2017, or delivery of a controlled substance under </a:t>
            </a:r>
            <a:r>
              <a:rPr lang="en-US" b="0" i="0" u="none" strike="noStrike" dirty="0">
                <a:solidFill>
                  <a:srgbClr val="0E568C"/>
                </a:solidFill>
                <a:effectLst/>
                <a:latin typeface="Source Sans Pro" panose="020B0503030403020204" pitchFamily="34" charset="0"/>
                <a:hlinkClick r:id="rId15"/>
              </a:rPr>
              <a:t>section 579.020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(j) Arson in the first degree under </a:t>
            </a:r>
            <a:r>
              <a:rPr lang="en-US" b="0" i="0" u="none" strike="noStrike" dirty="0">
                <a:solidFill>
                  <a:srgbClr val="0E568C"/>
                </a:solidFill>
                <a:effectLst/>
                <a:latin typeface="Source Sans Pro" panose="020B0503030403020204" pitchFamily="34" charset="0"/>
                <a:hlinkClick r:id="rId16"/>
              </a:rPr>
              <a:t>section 569.040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(k) Kidnapping or kidnapping in the first degree, when classified as a class A felony under </a:t>
            </a:r>
            <a:r>
              <a:rPr lang="en-US" b="0" i="0" u="none" strike="noStrike" dirty="0">
                <a:solidFill>
                  <a:srgbClr val="0E568C"/>
                </a:solidFill>
                <a:effectLst/>
                <a:latin typeface="Source Sans Pro" panose="020B0503030403020204" pitchFamily="34" charset="0"/>
                <a:hlinkClick r:id="rId17"/>
              </a:rPr>
              <a:t>section 565.110</a:t>
            </a:r>
            <a:r>
              <a:rPr lang="en-US" b="0" i="0" dirty="0">
                <a:solidFill>
                  <a:srgbClr val="3D3D3D"/>
                </a:solidFill>
                <a:effectLst/>
                <a:latin typeface="Source Sans Pro" panose="020B0503030403020204" pitchFamily="34" charset="0"/>
              </a:rPr>
              <a:t>.</a:t>
            </a:r>
          </a:p>
          <a:p>
            <a:endParaRPr lang="en-US" dirty="0"/>
          </a:p>
        </p:txBody>
      </p:sp>
      <p:sp>
        <p:nvSpPr>
          <p:cNvPr id="4" name="Slide Number Placeholder 3"/>
          <p:cNvSpPr>
            <a:spLocks noGrp="1"/>
          </p:cNvSpPr>
          <p:nvPr>
            <p:ph type="sldNum" sz="quarter" idx="5"/>
          </p:nvPr>
        </p:nvSpPr>
        <p:spPr/>
        <p:txBody>
          <a:bodyPr/>
          <a:lstStyle/>
          <a:p>
            <a:fld id="{8621C5F9-0AF8-4595-B6BA-260F85EBDFEC}" type="slidenum">
              <a:rPr lang="en-US" smtClean="0"/>
              <a:t>35</a:t>
            </a:fld>
            <a:endParaRPr lang="en-US"/>
          </a:p>
        </p:txBody>
      </p:sp>
    </p:spTree>
    <p:extLst>
      <p:ext uri="{BB962C8B-B14F-4D97-AF65-F5344CB8AC3E}">
        <p14:creationId xmlns:p14="http://schemas.microsoft.com/office/powerpoint/2010/main" val="38023101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21C5F9-0AF8-4595-B6BA-260F85EBDFEC}" type="slidenum">
              <a:rPr lang="en-US" smtClean="0"/>
              <a:t>15</a:t>
            </a:fld>
            <a:endParaRPr lang="en-US"/>
          </a:p>
        </p:txBody>
      </p:sp>
    </p:spTree>
    <p:extLst>
      <p:ext uri="{BB962C8B-B14F-4D97-AF65-F5344CB8AC3E}">
        <p14:creationId xmlns:p14="http://schemas.microsoft.com/office/powerpoint/2010/main" val="1321945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r>
              <a:rPr lang="en-US" dirty="0">
                <a:solidFill>
                  <a:srgbClr val="000000"/>
                </a:solidFill>
                <a:effectLst/>
                <a:latin typeface="Source Sans Pro" panose="020B0503030403020204" pitchFamily="34" charset="0"/>
              </a:rPr>
              <a:t>§ 160.261 </a:t>
            </a:r>
          </a:p>
          <a:p>
            <a:endParaRPr lang="en-US" dirty="0">
              <a:solidFill>
                <a:srgbClr val="000000"/>
              </a:solidFill>
              <a:effectLst/>
              <a:latin typeface="Source Sans Pro" panose="020B0503030403020204" pitchFamily="34" charset="0"/>
            </a:endParaRPr>
          </a:p>
          <a:p>
            <a:r>
              <a:rPr lang="en-US" dirty="0">
                <a:solidFill>
                  <a:srgbClr val="000000"/>
                </a:solidFill>
                <a:effectLst/>
                <a:latin typeface="Source Sans Pro" panose="020B0503030403020204" pitchFamily="34" charset="0"/>
              </a:rPr>
              <a:t>3. The policy shall provide that any student who is on suspension for any of the offenses listed in subsection 2 of this section or any act of violence or drug-related activity defined by school district policy as a serious violation of school discipline pursuant to subsection 9 of this section shall have as a condition of his or her suspension the requirement that such student is not allowed, while on such suspension, to be within one thousand feet of any school property in the school district where such student attended school or any activity of that district, regardless of whether or not the activity takes place on district property unless:</a:t>
            </a:r>
          </a:p>
          <a:p>
            <a:endParaRPr lang="en-US" dirty="0">
              <a:solidFill>
                <a:srgbClr val="000000"/>
              </a:solidFill>
              <a:effectLst/>
              <a:latin typeface="Source Sans Pro" panose="020B0503030403020204" pitchFamily="34" charset="0"/>
            </a:endParaRPr>
          </a:p>
          <a:p>
            <a:r>
              <a:rPr lang="en-US" dirty="0">
                <a:solidFill>
                  <a:srgbClr val="000000"/>
                </a:solidFill>
                <a:effectLst/>
                <a:latin typeface="Source Sans Pro" panose="020B0503030403020204" pitchFamily="34" charset="0"/>
              </a:rPr>
              <a:t>(1) Such student is under the direct supervision of the student's parent, legal guardian, or custodian and the superintendent or the superintendent's designee has authorized the student to be on school property;</a:t>
            </a:r>
          </a:p>
          <a:p>
            <a:r>
              <a:rPr lang="en-US" dirty="0">
                <a:solidFill>
                  <a:srgbClr val="000000"/>
                </a:solidFill>
                <a:effectLst/>
                <a:latin typeface="Source Sans Pro" panose="020B0503030403020204" pitchFamily="34" charset="0"/>
              </a:rPr>
              <a:t>(2) Such student is under the direct supervision of another adult designated by the student's parent, legal guardian, or custodian, in advance, in writing, to the principal of the school which suspended the student and the superintendent or the superintendent's designee has authorized the student to be on school property;</a:t>
            </a:r>
          </a:p>
          <a:p>
            <a:r>
              <a:rPr lang="en-US" dirty="0">
                <a:solidFill>
                  <a:srgbClr val="000000"/>
                </a:solidFill>
                <a:effectLst/>
                <a:latin typeface="Source Sans Pro" panose="020B0503030403020204" pitchFamily="34" charset="0"/>
              </a:rPr>
              <a:t>(3) Such student is enrolled in and attending an alternative school that is located within one thousand feet of a public school in the school district where such student attended school; or</a:t>
            </a:r>
          </a:p>
          <a:p>
            <a:r>
              <a:rPr lang="en-US" dirty="0">
                <a:solidFill>
                  <a:srgbClr val="000000"/>
                </a:solidFill>
                <a:effectLst/>
                <a:latin typeface="Source Sans Pro" panose="020B0503030403020204" pitchFamily="34" charset="0"/>
              </a:rPr>
              <a:t>(4) Such student resides within one thousand feet of any public school in the school district where such student attended school in which case such student may be on the property of his or her residence without direct adult supervision.</a:t>
            </a:r>
          </a:p>
          <a:p>
            <a:br>
              <a:rPr lang="en-US" dirty="0">
                <a:solidFill>
                  <a:srgbClr val="000000"/>
                </a:solidFill>
                <a:effectLst/>
                <a:latin typeface="Source Sans Pro" panose="020B0503030403020204" pitchFamily="34" charset="0"/>
              </a:rPr>
            </a:br>
            <a:endParaRPr lang="en-US" dirty="0"/>
          </a:p>
        </p:txBody>
      </p:sp>
      <p:sp>
        <p:nvSpPr>
          <p:cNvPr id="4" name="Slide Number Placeholder 3"/>
          <p:cNvSpPr>
            <a:spLocks noGrp="1"/>
          </p:cNvSpPr>
          <p:nvPr>
            <p:ph type="sldNum" sz="quarter" idx="5"/>
          </p:nvPr>
        </p:nvSpPr>
        <p:spPr/>
        <p:txBody>
          <a:bodyPr/>
          <a:lstStyle/>
          <a:p>
            <a:fld id="{8621C5F9-0AF8-4595-B6BA-260F85EBDFEC}" type="slidenum">
              <a:rPr lang="en-US" smtClean="0"/>
              <a:t>23</a:t>
            </a:fld>
            <a:endParaRPr lang="en-US"/>
          </a:p>
        </p:txBody>
      </p:sp>
    </p:spTree>
    <p:extLst>
      <p:ext uri="{BB962C8B-B14F-4D97-AF65-F5344CB8AC3E}">
        <p14:creationId xmlns:p14="http://schemas.microsoft.com/office/powerpoint/2010/main" val="21652872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r>
              <a:rPr lang="en-US" dirty="0">
                <a:solidFill>
                  <a:srgbClr val="000000"/>
                </a:solidFill>
                <a:effectLst/>
                <a:latin typeface="Source Sans Pro" panose="020B0503030403020204" pitchFamily="34" charset="0"/>
              </a:rPr>
              <a:t>§ 160.261 </a:t>
            </a:r>
          </a:p>
          <a:p>
            <a:endParaRPr lang="en-US" dirty="0">
              <a:solidFill>
                <a:srgbClr val="000000"/>
              </a:solidFill>
              <a:effectLst/>
              <a:latin typeface="Source Sans Pro" panose="020B0503030403020204" pitchFamily="34" charset="0"/>
            </a:endParaRPr>
          </a:p>
          <a:p>
            <a:r>
              <a:rPr lang="en-US" dirty="0">
                <a:solidFill>
                  <a:srgbClr val="000000"/>
                </a:solidFill>
                <a:effectLst/>
                <a:latin typeface="Source Sans Pro" panose="020B0503030403020204" pitchFamily="34" charset="0"/>
              </a:rPr>
              <a:t>3. The policy shall provide that any student who is on suspension for any of the offenses listed in subsection 2 of this section or any act of violence or drug-related activity defined by school district policy as a serious violation of school discipline pursuant to subsection 9 of this section shall have as a condition of his or her suspension the requirement that such student is not allowed, while on such suspension, to be within one thousand feet of any school property in the school district where such student attended school or any activity of that district, regardless of whether or not the activity takes place on district property unless:</a:t>
            </a:r>
          </a:p>
          <a:p>
            <a:endParaRPr lang="en-US" dirty="0">
              <a:solidFill>
                <a:srgbClr val="000000"/>
              </a:solidFill>
              <a:effectLst/>
              <a:latin typeface="Source Sans Pro" panose="020B0503030403020204" pitchFamily="34" charset="0"/>
            </a:endParaRPr>
          </a:p>
          <a:p>
            <a:r>
              <a:rPr lang="en-US" dirty="0">
                <a:solidFill>
                  <a:srgbClr val="000000"/>
                </a:solidFill>
                <a:effectLst/>
                <a:latin typeface="Source Sans Pro" panose="020B0503030403020204" pitchFamily="34" charset="0"/>
              </a:rPr>
              <a:t>(1) Such student is under the direct supervision of the student's parent, legal guardian, or custodian and the superintendent or the superintendent's designee has authorized the student to be on school property;</a:t>
            </a:r>
          </a:p>
          <a:p>
            <a:r>
              <a:rPr lang="en-US" dirty="0">
                <a:solidFill>
                  <a:srgbClr val="000000"/>
                </a:solidFill>
                <a:effectLst/>
                <a:latin typeface="Source Sans Pro" panose="020B0503030403020204" pitchFamily="34" charset="0"/>
              </a:rPr>
              <a:t>(2) Such student is under the direct supervision of another adult designated by the student's parent, legal guardian, or custodian, in advance, in writing, to the principal of the school which suspended the student and the superintendent or the superintendent's designee has authorized the student to be on school property;</a:t>
            </a:r>
          </a:p>
          <a:p>
            <a:r>
              <a:rPr lang="en-US" dirty="0">
                <a:solidFill>
                  <a:srgbClr val="000000"/>
                </a:solidFill>
                <a:effectLst/>
                <a:latin typeface="Source Sans Pro" panose="020B0503030403020204" pitchFamily="34" charset="0"/>
              </a:rPr>
              <a:t>(3) Such student is enrolled in and attending an alternative school that is located within one thousand feet of a public school in the school district where such student attended school; or</a:t>
            </a:r>
          </a:p>
          <a:p>
            <a:r>
              <a:rPr lang="en-US" dirty="0">
                <a:solidFill>
                  <a:srgbClr val="000000"/>
                </a:solidFill>
                <a:effectLst/>
                <a:latin typeface="Source Sans Pro" panose="020B0503030403020204" pitchFamily="34" charset="0"/>
              </a:rPr>
              <a:t>(4) Such student resides within one thousand feet of any public school in the school district where such student attended school in which case such student may be on the property of his or her residence without direct adult supervision.</a:t>
            </a:r>
          </a:p>
          <a:p>
            <a:br>
              <a:rPr lang="en-US" dirty="0">
                <a:solidFill>
                  <a:srgbClr val="000000"/>
                </a:solidFill>
                <a:effectLst/>
                <a:latin typeface="Source Sans Pro" panose="020B0503030403020204" pitchFamily="34" charset="0"/>
              </a:rPr>
            </a:br>
            <a:endParaRPr lang="en-US" dirty="0"/>
          </a:p>
        </p:txBody>
      </p:sp>
      <p:sp>
        <p:nvSpPr>
          <p:cNvPr id="4" name="Slide Number Placeholder 3"/>
          <p:cNvSpPr>
            <a:spLocks noGrp="1"/>
          </p:cNvSpPr>
          <p:nvPr>
            <p:ph type="sldNum" sz="quarter" idx="5"/>
          </p:nvPr>
        </p:nvSpPr>
        <p:spPr/>
        <p:txBody>
          <a:bodyPr/>
          <a:lstStyle/>
          <a:p>
            <a:fld id="{8621C5F9-0AF8-4595-B6BA-260F85EBDFEC}" type="slidenum">
              <a:rPr lang="en-US" smtClean="0"/>
              <a:t>25</a:t>
            </a:fld>
            <a:endParaRPr lang="en-US"/>
          </a:p>
        </p:txBody>
      </p:sp>
    </p:spTree>
    <p:extLst>
      <p:ext uri="{BB962C8B-B14F-4D97-AF65-F5344CB8AC3E}">
        <p14:creationId xmlns:p14="http://schemas.microsoft.com/office/powerpoint/2010/main" val="255014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621C5F9-0AF8-4595-B6BA-260F85EBDFEC}" type="slidenum">
              <a:rPr lang="en-US" smtClean="0"/>
              <a:t>26</a:t>
            </a:fld>
            <a:endParaRPr lang="en-US"/>
          </a:p>
        </p:txBody>
      </p:sp>
    </p:spTree>
    <p:extLst>
      <p:ext uri="{BB962C8B-B14F-4D97-AF65-F5344CB8AC3E}">
        <p14:creationId xmlns:p14="http://schemas.microsoft.com/office/powerpoint/2010/main" val="12637965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r>
              <a:rPr lang="en-US" dirty="0">
                <a:solidFill>
                  <a:srgbClr val="000000"/>
                </a:solidFill>
                <a:effectLst/>
                <a:latin typeface="Source Sans Pro" panose="020B0503030403020204" pitchFamily="34" charset="0"/>
              </a:rPr>
              <a:t>§ 167.171.4</a:t>
            </a:r>
          </a:p>
          <a:p>
            <a:pPr defTabSz="914266"/>
            <a:endParaRPr lang="en-US" dirty="0">
              <a:solidFill>
                <a:srgbClr val="000000"/>
              </a:solidFill>
              <a:effectLst/>
              <a:latin typeface="Source Sans Pro" panose="020B0503030403020204" pitchFamily="34" charset="0"/>
            </a:endParaRPr>
          </a:p>
          <a:p>
            <a:pPr defTabSz="914266"/>
            <a:r>
              <a:rPr lang="en-US" dirty="0">
                <a:solidFill>
                  <a:srgbClr val="000000"/>
                </a:solidFill>
                <a:effectLst/>
                <a:latin typeface="Source Sans Pro" panose="020B0503030403020204" pitchFamily="34" charset="0"/>
              </a:rPr>
              <a:t>4. If a pupil is attempting to enroll in a school district during a suspension or expulsion from another in-state or out-of-state school district including a private, charter or parochial school or school district, a conference with the superintendent or the superintendent's designee may be held at the request of the parent, court-appointed legal guardian, someone acting as a parent as defined by rule in the case of a special education student, or the pupil to consider if the conduct of the pupil would have resulted in a suspension or expulsion in the district in which the pupil is enrolling. Upon a determination by the superintendent or the superintendent's designee that such conduct would have resulted in a suspension or expulsion in the district in which the pupil is enrolling or attempting to enroll, the school district may make such suspension or expulsion from another school or district effective in the district in which the pupil is enrolling or attempting to enroll. Upon a determination by the superintendent or the superintendent's designee that such conduct would not have resulted in a suspension or expulsion in the district in which the student is enrolling or attempting to enroll, the school district shall not make such suspension or expulsion effective in its district in which the student is enrolling or attempting to enroll.</a:t>
            </a:r>
            <a:br>
              <a:rPr lang="en-US" dirty="0">
                <a:solidFill>
                  <a:srgbClr val="000000"/>
                </a:solidFill>
                <a:effectLst/>
                <a:latin typeface="Source Sans Pro" panose="020B0503030403020204" pitchFamily="34" charset="0"/>
              </a:rPr>
            </a:br>
            <a:br>
              <a:rPr lang="en-US" dirty="0">
                <a:solidFill>
                  <a:srgbClr val="000000"/>
                </a:solidFill>
                <a:effectLst/>
                <a:latin typeface="Source Sans Pro" panose="020B0503030403020204" pitchFamily="34" charset="0"/>
              </a:rPr>
            </a:br>
            <a:endParaRPr lang="en-US" dirty="0"/>
          </a:p>
        </p:txBody>
      </p:sp>
      <p:sp>
        <p:nvSpPr>
          <p:cNvPr id="4" name="Slide Number Placeholder 3"/>
          <p:cNvSpPr>
            <a:spLocks noGrp="1"/>
          </p:cNvSpPr>
          <p:nvPr>
            <p:ph type="sldNum" sz="quarter" idx="5"/>
          </p:nvPr>
        </p:nvSpPr>
        <p:spPr/>
        <p:txBody>
          <a:bodyPr/>
          <a:lstStyle/>
          <a:p>
            <a:fld id="{8621C5F9-0AF8-4595-B6BA-260F85EBDFEC}" type="slidenum">
              <a:rPr lang="en-US" smtClean="0"/>
              <a:t>30</a:t>
            </a:fld>
            <a:endParaRPr lang="en-US"/>
          </a:p>
        </p:txBody>
      </p:sp>
    </p:spTree>
    <p:extLst>
      <p:ext uri="{BB962C8B-B14F-4D97-AF65-F5344CB8AC3E}">
        <p14:creationId xmlns:p14="http://schemas.microsoft.com/office/powerpoint/2010/main" val="2580395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r>
              <a:rPr lang="en-US" dirty="0">
                <a:solidFill>
                  <a:srgbClr val="000000"/>
                </a:solidFill>
                <a:effectLst/>
                <a:latin typeface="Source Sans Pro" panose="020B0503030403020204" pitchFamily="34" charset="0"/>
              </a:rPr>
              <a:t>§ 167.171.4</a:t>
            </a:r>
          </a:p>
          <a:p>
            <a:pPr defTabSz="914266">
              <a:defRPr/>
            </a:pPr>
            <a:endParaRPr lang="en-US" dirty="0">
              <a:solidFill>
                <a:srgbClr val="000000"/>
              </a:solidFill>
              <a:effectLst/>
              <a:latin typeface="Source Sans Pro" panose="020B0503030403020204" pitchFamily="34" charset="0"/>
            </a:endParaRPr>
          </a:p>
          <a:p>
            <a:pPr defTabSz="914266">
              <a:defRPr/>
            </a:pPr>
            <a:r>
              <a:rPr lang="en-US" dirty="0">
                <a:solidFill>
                  <a:srgbClr val="000000"/>
                </a:solidFill>
                <a:effectLst/>
                <a:latin typeface="Source Sans Pro" panose="020B0503030403020204" pitchFamily="34" charset="0"/>
              </a:rPr>
              <a:t>4. If a pupil is attempting to enroll in a school district during a suspension or expulsion from another in-state or out-of-state school district including a private, charter or parochial school or school district, a conference with the superintendent or the superintendent's designee may be held at the request of the parent, court-appointed legal guardian, someone acting as a parent as defined by rule in the case of a special education student, or the pupil to consider if the conduct of the pupil would have resulted in a suspension or expulsion in the district in which the pupil is enrolling. Upon a determination by the superintendent or the superintendent's designee that such conduct would have resulted in a suspension or expulsion in the district in which the pupil is enrolling or attempting to enroll, the school district may make such suspension or expulsion from another school or district effective in the district in which the pupil is enrolling or attempting to enroll. Upon a determination by the superintendent or the superintendent's designee that such conduct would not have resulted in a suspension or expulsion in the district in which the student is enrolling or attempting to enroll, the school district shall not make such suspension or expulsion effective in its district in which the student is enrolling or attempting to enroll.</a:t>
            </a:r>
            <a:br>
              <a:rPr lang="en-US" dirty="0">
                <a:solidFill>
                  <a:srgbClr val="000000"/>
                </a:solidFill>
                <a:effectLst/>
                <a:latin typeface="Source Sans Pro" panose="020B0503030403020204" pitchFamily="34" charset="0"/>
              </a:rPr>
            </a:br>
            <a:br>
              <a:rPr lang="en-US" dirty="0">
                <a:solidFill>
                  <a:srgbClr val="000000"/>
                </a:solidFill>
                <a:effectLst/>
                <a:latin typeface="Source Sans Pro" panose="020B0503030403020204" pitchFamily="34" charset="0"/>
              </a:rPr>
            </a:br>
            <a:endParaRPr lang="en-US" dirty="0"/>
          </a:p>
          <a:p>
            <a:pPr defTabSz="914266"/>
            <a:endParaRPr lang="en-US" dirty="0"/>
          </a:p>
        </p:txBody>
      </p:sp>
      <p:sp>
        <p:nvSpPr>
          <p:cNvPr id="4" name="Slide Number Placeholder 3"/>
          <p:cNvSpPr>
            <a:spLocks noGrp="1"/>
          </p:cNvSpPr>
          <p:nvPr>
            <p:ph type="sldNum" sz="quarter" idx="5"/>
          </p:nvPr>
        </p:nvSpPr>
        <p:spPr/>
        <p:txBody>
          <a:bodyPr/>
          <a:lstStyle/>
          <a:p>
            <a:fld id="{8621C5F9-0AF8-4595-B6BA-260F85EBDFEC}" type="slidenum">
              <a:rPr lang="en-US" smtClean="0"/>
              <a:t>31</a:t>
            </a:fld>
            <a:endParaRPr lang="en-US"/>
          </a:p>
        </p:txBody>
      </p:sp>
    </p:spTree>
    <p:extLst>
      <p:ext uri="{BB962C8B-B14F-4D97-AF65-F5344CB8AC3E}">
        <p14:creationId xmlns:p14="http://schemas.microsoft.com/office/powerpoint/2010/main" val="912025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pPr defTabSz="914266">
              <a:defRPr/>
            </a:pPr>
            <a:r>
              <a:rPr lang="en-US" dirty="0">
                <a:solidFill>
                  <a:srgbClr val="000000"/>
                </a:solidFill>
                <a:effectLst/>
                <a:latin typeface="Source Sans Pro" panose="020B0503030403020204" pitchFamily="34" charset="0"/>
              </a:rPr>
              <a:t>§ 167.171.4</a:t>
            </a:r>
          </a:p>
          <a:p>
            <a:pPr defTabSz="914266">
              <a:defRPr/>
            </a:pPr>
            <a:endParaRPr lang="en-US" dirty="0">
              <a:solidFill>
                <a:srgbClr val="000000"/>
              </a:solidFill>
              <a:effectLst/>
              <a:latin typeface="Source Sans Pro" panose="020B0503030403020204" pitchFamily="34" charset="0"/>
            </a:endParaRPr>
          </a:p>
          <a:p>
            <a:pPr defTabSz="914266">
              <a:defRPr/>
            </a:pPr>
            <a:r>
              <a:rPr lang="en-US" dirty="0">
                <a:solidFill>
                  <a:srgbClr val="000000"/>
                </a:solidFill>
                <a:effectLst/>
                <a:latin typeface="Source Sans Pro" panose="020B0503030403020204" pitchFamily="34" charset="0"/>
              </a:rPr>
              <a:t>4. If a pupil is attempting to enroll in a school district during a suspension or expulsion from another in-state or out-of-state school district including a private, charter or parochial school or school district, a conference with the superintendent or the superintendent's designee may be held at the request of the parent, court-appointed legal guardian, someone acting as a parent as defined by rule in the case of a special education student, or the pupil to consider if the conduct of the pupil would have resulted in a suspension or expulsion in the district in which the pupil is enrolling. Upon a determination by the superintendent or the superintendent's designee that such conduct would have resulted in a suspension or expulsion in the district in which the pupil is enrolling or attempting to enroll, the school district may make such suspension or expulsion from another school or district effective in the district in which the pupil is enrolling or attempting to enroll. Upon a determination by the superintendent or the superintendent's designee that such conduct would not have resulted in a suspension or expulsion in the district in which the student is enrolling or attempting to enroll, the school district shall not make such suspension or expulsion effective in its district in which the student is enrolling or attempting to enroll.</a:t>
            </a:r>
            <a:br>
              <a:rPr lang="en-US" dirty="0">
                <a:solidFill>
                  <a:srgbClr val="000000"/>
                </a:solidFill>
                <a:effectLst/>
                <a:latin typeface="Source Sans Pro" panose="020B0503030403020204" pitchFamily="34" charset="0"/>
              </a:rPr>
            </a:br>
            <a:br>
              <a:rPr lang="en-US" dirty="0">
                <a:solidFill>
                  <a:srgbClr val="000000"/>
                </a:solidFill>
                <a:effectLst/>
                <a:latin typeface="Source Sans Pro" panose="020B0503030403020204" pitchFamily="34" charset="0"/>
              </a:rPr>
            </a:br>
            <a:endParaRPr lang="en-US" dirty="0"/>
          </a:p>
          <a:p>
            <a:pPr defTabSz="914266"/>
            <a:endParaRPr lang="en-US" dirty="0"/>
          </a:p>
        </p:txBody>
      </p:sp>
      <p:sp>
        <p:nvSpPr>
          <p:cNvPr id="4" name="Slide Number Placeholder 3"/>
          <p:cNvSpPr>
            <a:spLocks noGrp="1"/>
          </p:cNvSpPr>
          <p:nvPr>
            <p:ph type="sldNum" sz="quarter" idx="5"/>
          </p:nvPr>
        </p:nvSpPr>
        <p:spPr/>
        <p:txBody>
          <a:bodyPr/>
          <a:lstStyle/>
          <a:p>
            <a:fld id="{8621C5F9-0AF8-4595-B6BA-260F85EBDFEC}" type="slidenum">
              <a:rPr lang="en-US" smtClean="0"/>
              <a:t>32</a:t>
            </a:fld>
            <a:endParaRPr lang="en-US"/>
          </a:p>
        </p:txBody>
      </p:sp>
    </p:spTree>
    <p:extLst>
      <p:ext uri="{BB962C8B-B14F-4D97-AF65-F5344CB8AC3E}">
        <p14:creationId xmlns:p14="http://schemas.microsoft.com/office/powerpoint/2010/main" val="1661611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dirty="0"/>
              <a:t>Section 167.171.3: </a:t>
            </a:r>
          </a:p>
          <a:p>
            <a:endParaRPr lang="en-US" dirty="0"/>
          </a:p>
          <a:p>
            <a:pPr fontAlgn="base"/>
            <a:r>
              <a:rPr lang="en-US" dirty="0">
                <a:effectLst/>
              </a:rPr>
              <a:t>3. No school board shall readmit or enroll a pupil properly suspended for more than ten consecutive school days for an act of school violence as defined in </a:t>
            </a:r>
            <a:r>
              <a:rPr lang="en-US" u="none" strike="noStrike" dirty="0">
                <a:solidFill>
                  <a:srgbClr val="0E568C"/>
                </a:solidFill>
                <a:effectLst/>
                <a:hlinkClick r:id="rId3"/>
              </a:rPr>
              <a:t>subsection 2 of section 160.261</a:t>
            </a:r>
            <a:r>
              <a:rPr lang="en-US" dirty="0">
                <a:effectLst/>
              </a:rPr>
              <a:t> regardless of whether or not such act was committed at a public school or at a private school in this state, provided that such act shall have resulted in the suspension or expulsion of such pupil in the case of a private school, or otherwise permit such pupil to attend school without first holding a conference to review the conduct that resulted in the expulsion or suspension and any remedial actions needed to prevent any future occurrences of such or related conduct. The conference shall include the appropriate school officials including any teacher employed in that school or district directly involved with the conduct that resulted in the suspension or expulsion, the pupil, the parent or guardian of the pupil or any agency having legal jurisdiction, care, custody or control of the pupil. The school board shall notify in writing the parents or guardians and all other parties of the time, place, and agenda of any such conference. Failure of any party to attend this conference shall not preclude holding the conference. Notwithstanding any provision of this subsection to the contrary, no pupil shall be readmitted or enrolled to a regular program of instruction if:</a:t>
            </a:r>
          </a:p>
          <a:p>
            <a:pPr fontAlgn="base"/>
            <a:endParaRPr lang="en-US" dirty="0">
              <a:effectLst/>
            </a:endParaRPr>
          </a:p>
          <a:p>
            <a:pPr fontAlgn="base"/>
            <a:r>
              <a:rPr lang="en-US" dirty="0">
                <a:effectLst/>
              </a:rPr>
              <a:t>(1) Such pupil has been convicted of; or</a:t>
            </a:r>
          </a:p>
          <a:p>
            <a:pPr fontAlgn="base"/>
            <a:r>
              <a:rPr lang="en-US" dirty="0">
                <a:effectLst/>
              </a:rPr>
              <a:t>(2) An indictment or information has been filed alleging that the pupil has committed one of the acts enumerated in subdivision (4) of this subsection to which there has been no final judgment; or</a:t>
            </a:r>
          </a:p>
          <a:p>
            <a:pPr fontAlgn="base"/>
            <a:r>
              <a:rPr lang="en-US" dirty="0">
                <a:effectLst/>
              </a:rPr>
              <a:t>(3) A petition has been filed pursuant to </a:t>
            </a:r>
            <a:r>
              <a:rPr lang="en-US" u="none" strike="noStrike" dirty="0">
                <a:solidFill>
                  <a:srgbClr val="0E568C"/>
                </a:solidFill>
                <a:effectLst/>
                <a:hlinkClick r:id="rId4"/>
              </a:rPr>
              <a:t>section 211.091</a:t>
            </a:r>
            <a:r>
              <a:rPr lang="en-US" dirty="0">
                <a:effectLst/>
              </a:rPr>
              <a:t> alleging that the pupil has committed one of the acts enumerated in subdivision (4) of this subsection to which there has been no final judgment; or</a:t>
            </a:r>
          </a:p>
          <a:p>
            <a:pPr algn="l" fontAlgn="base"/>
            <a:r>
              <a:rPr lang="en-US" b="0" i="0" dirty="0">
                <a:solidFill>
                  <a:srgbClr val="3D3D3D"/>
                </a:solidFill>
                <a:effectLst/>
                <a:latin typeface="Source Sans Pro" panose="020B0503030403020204" pitchFamily="34" charset="0"/>
              </a:rPr>
              <a:t>(4) The pupil has been adjudicated to have committed an act which if committed by an adult would be one of the following:</a:t>
            </a:r>
          </a:p>
          <a:p>
            <a:pPr algn="l" fontAlgn="base"/>
            <a:r>
              <a:rPr lang="en-US" b="0" i="0" dirty="0">
                <a:solidFill>
                  <a:srgbClr val="3D3D3D"/>
                </a:solidFill>
                <a:effectLst/>
                <a:latin typeface="Source Sans Pro" panose="020B0503030403020204" pitchFamily="34" charset="0"/>
              </a:rPr>
              <a:t>	(a) First degree murder under </a:t>
            </a:r>
            <a:r>
              <a:rPr lang="en-US" b="0" i="0" u="none" strike="noStrike" dirty="0">
                <a:solidFill>
                  <a:srgbClr val="0E568C"/>
                </a:solidFill>
                <a:effectLst/>
                <a:latin typeface="Source Sans Pro" panose="020B0503030403020204" pitchFamily="34" charset="0"/>
                <a:hlinkClick r:id="rId5"/>
              </a:rPr>
              <a:t>section 565.020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(b) Second degree murder under </a:t>
            </a:r>
            <a:r>
              <a:rPr lang="en-US" b="0" i="0" u="none" strike="noStrike" dirty="0">
                <a:solidFill>
                  <a:srgbClr val="0E568C"/>
                </a:solidFill>
                <a:effectLst/>
                <a:latin typeface="Source Sans Pro" panose="020B0503030403020204" pitchFamily="34" charset="0"/>
                <a:hlinkClick r:id="rId6"/>
              </a:rPr>
              <a:t>section 565.021</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(c) First degree assault under </a:t>
            </a:r>
            <a:r>
              <a:rPr lang="en-US" b="0" i="0" u="none" strike="noStrike" dirty="0">
                <a:solidFill>
                  <a:srgbClr val="0E568C"/>
                </a:solidFill>
                <a:effectLst/>
                <a:latin typeface="Source Sans Pro" panose="020B0503030403020204" pitchFamily="34" charset="0"/>
                <a:hlinkClick r:id="rId7"/>
              </a:rPr>
              <a:t>section 565.050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(d) Forcible rape under </a:t>
            </a:r>
            <a:r>
              <a:rPr lang="en-US" b="0" i="0" u="none" strike="noStrike" dirty="0">
                <a:solidFill>
                  <a:srgbClr val="0E568C"/>
                </a:solidFill>
                <a:effectLst/>
                <a:latin typeface="Source Sans Pro" panose="020B0503030403020204" pitchFamily="34" charset="0"/>
                <a:hlinkClick r:id="rId8"/>
              </a:rPr>
              <a:t>section 566.030</a:t>
            </a:r>
            <a:r>
              <a:rPr lang="en-US" b="0" i="0" dirty="0">
                <a:solidFill>
                  <a:srgbClr val="3D3D3D"/>
                </a:solidFill>
                <a:effectLst/>
                <a:latin typeface="Source Sans Pro" panose="020B0503030403020204" pitchFamily="34" charset="0"/>
              </a:rPr>
              <a:t> as it existed prior to August 28, 2013, or rape in the first degree under </a:t>
            </a:r>
            <a:r>
              <a:rPr lang="en-US" b="0" i="0" u="none" strike="noStrike" dirty="0">
                <a:solidFill>
                  <a:srgbClr val="0E568C"/>
                </a:solidFill>
                <a:effectLst/>
                <a:latin typeface="Source Sans Pro" panose="020B0503030403020204" pitchFamily="34" charset="0"/>
                <a:hlinkClick r:id="rId8"/>
              </a:rPr>
              <a:t>section 566.030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(e) Forcible sodomy under </a:t>
            </a:r>
            <a:r>
              <a:rPr lang="en-US" b="0" i="0" u="none" strike="noStrike" dirty="0">
                <a:solidFill>
                  <a:srgbClr val="0E568C"/>
                </a:solidFill>
                <a:effectLst/>
                <a:latin typeface="Source Sans Pro" panose="020B0503030403020204" pitchFamily="34" charset="0"/>
                <a:hlinkClick r:id="rId9"/>
              </a:rPr>
              <a:t>section 566.060</a:t>
            </a:r>
            <a:r>
              <a:rPr lang="en-US" b="0" i="0" dirty="0">
                <a:solidFill>
                  <a:srgbClr val="3D3D3D"/>
                </a:solidFill>
                <a:effectLst/>
                <a:latin typeface="Source Sans Pro" panose="020B0503030403020204" pitchFamily="34" charset="0"/>
              </a:rPr>
              <a:t> as it existed prior to August 28, 2013, or sodomy in the first degree under </a:t>
            </a:r>
            <a:r>
              <a:rPr lang="en-US" b="0" i="0" u="none" strike="noStrike" dirty="0">
                <a:solidFill>
                  <a:srgbClr val="0E568C"/>
                </a:solidFill>
                <a:effectLst/>
                <a:latin typeface="Source Sans Pro" panose="020B0503030403020204" pitchFamily="34" charset="0"/>
                <a:hlinkClick r:id="rId9"/>
              </a:rPr>
              <a:t>section 566.060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(f) Statutory rape under </a:t>
            </a:r>
            <a:r>
              <a:rPr lang="en-US" b="0" i="0" u="none" strike="noStrike" dirty="0">
                <a:solidFill>
                  <a:srgbClr val="0E568C"/>
                </a:solidFill>
                <a:effectLst/>
                <a:latin typeface="Source Sans Pro" panose="020B0503030403020204" pitchFamily="34" charset="0"/>
                <a:hlinkClick r:id="rId10"/>
              </a:rPr>
              <a:t>section 566.032</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(g) Statutory sodomy under </a:t>
            </a:r>
            <a:r>
              <a:rPr lang="en-US" b="0" i="0" u="none" strike="noStrike" dirty="0">
                <a:solidFill>
                  <a:srgbClr val="0E568C"/>
                </a:solidFill>
                <a:effectLst/>
                <a:latin typeface="Source Sans Pro" panose="020B0503030403020204" pitchFamily="34" charset="0"/>
                <a:hlinkClick r:id="rId11"/>
              </a:rPr>
              <a:t>section 566.062</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(h) Robbery in the first degree under </a:t>
            </a:r>
            <a:r>
              <a:rPr lang="en-US" b="0" i="0" u="none" strike="noStrike" dirty="0">
                <a:solidFill>
                  <a:srgbClr val="0E568C"/>
                </a:solidFill>
                <a:effectLst/>
                <a:latin typeface="Source Sans Pro" panose="020B0503030403020204" pitchFamily="34" charset="0"/>
                <a:hlinkClick r:id="rId12"/>
              </a:rPr>
              <a:t>section 569.020</a:t>
            </a:r>
            <a:r>
              <a:rPr lang="en-US" b="0" i="0" dirty="0">
                <a:solidFill>
                  <a:srgbClr val="3D3D3D"/>
                </a:solidFill>
                <a:effectLst/>
                <a:latin typeface="Source Sans Pro" panose="020B0503030403020204" pitchFamily="34" charset="0"/>
              </a:rPr>
              <a:t> as it existed prior to January 1, 2017, or robbery in the first degree under </a:t>
            </a:r>
            <a:r>
              <a:rPr lang="en-US" b="0" i="0" u="none" strike="noStrike" dirty="0">
                <a:solidFill>
                  <a:srgbClr val="0E568C"/>
                </a:solidFill>
                <a:effectLst/>
                <a:latin typeface="Source Sans Pro" panose="020B0503030403020204" pitchFamily="34" charset="0"/>
                <a:hlinkClick r:id="rId13"/>
              </a:rPr>
              <a:t>section 570.023</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a:t>
            </a:r>
            <a:r>
              <a:rPr lang="en-US" b="0" i="0" dirty="0" err="1">
                <a:solidFill>
                  <a:srgbClr val="3D3D3D"/>
                </a:solidFill>
                <a:effectLst/>
                <a:latin typeface="Source Sans Pro" panose="020B0503030403020204" pitchFamily="34" charset="0"/>
              </a:rPr>
              <a:t>i</a:t>
            </a:r>
            <a:r>
              <a:rPr lang="en-US" b="0" i="0" dirty="0">
                <a:solidFill>
                  <a:srgbClr val="3D3D3D"/>
                </a:solidFill>
                <a:effectLst/>
                <a:latin typeface="Source Sans Pro" panose="020B0503030403020204" pitchFamily="34" charset="0"/>
              </a:rPr>
              <a:t>) Distribution of drugs to a minor under </a:t>
            </a:r>
            <a:r>
              <a:rPr lang="en-US" b="0" i="0" u="none" strike="noStrike" dirty="0">
                <a:solidFill>
                  <a:srgbClr val="0E568C"/>
                </a:solidFill>
                <a:effectLst/>
                <a:latin typeface="Source Sans Pro" panose="020B0503030403020204" pitchFamily="34" charset="0"/>
                <a:hlinkClick r:id="rId14"/>
              </a:rPr>
              <a:t>section 195.212</a:t>
            </a:r>
            <a:r>
              <a:rPr lang="en-US" b="0" i="0" dirty="0">
                <a:solidFill>
                  <a:srgbClr val="3D3D3D"/>
                </a:solidFill>
                <a:effectLst/>
                <a:latin typeface="Source Sans Pro" panose="020B0503030403020204" pitchFamily="34" charset="0"/>
              </a:rPr>
              <a:t> as it existed prior to January 1, 2017, or delivery of a controlled substance under </a:t>
            </a:r>
            <a:r>
              <a:rPr lang="en-US" b="0" i="0" u="none" strike="noStrike" dirty="0">
                <a:solidFill>
                  <a:srgbClr val="0E568C"/>
                </a:solidFill>
                <a:effectLst/>
                <a:latin typeface="Source Sans Pro" panose="020B0503030403020204" pitchFamily="34" charset="0"/>
                <a:hlinkClick r:id="rId15"/>
              </a:rPr>
              <a:t>section 579.020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(j) Arson in the first degree under </a:t>
            </a:r>
            <a:r>
              <a:rPr lang="en-US" b="0" i="0" u="none" strike="noStrike" dirty="0">
                <a:solidFill>
                  <a:srgbClr val="0E568C"/>
                </a:solidFill>
                <a:effectLst/>
                <a:latin typeface="Source Sans Pro" panose="020B0503030403020204" pitchFamily="34" charset="0"/>
                <a:hlinkClick r:id="rId16"/>
              </a:rPr>
              <a:t>section 569.040</a:t>
            </a:r>
            <a:r>
              <a:rPr lang="en-US" b="0" i="0" dirty="0">
                <a:solidFill>
                  <a:srgbClr val="3D3D3D"/>
                </a:solidFill>
                <a:effectLst/>
                <a:latin typeface="Source Sans Pro" panose="020B0503030403020204" pitchFamily="34" charset="0"/>
              </a:rPr>
              <a:t>;</a:t>
            </a:r>
          </a:p>
          <a:p>
            <a:pPr algn="l" fontAlgn="base"/>
            <a:r>
              <a:rPr lang="en-US" b="0" i="0" dirty="0">
                <a:solidFill>
                  <a:srgbClr val="3D3D3D"/>
                </a:solidFill>
                <a:effectLst/>
                <a:latin typeface="Source Sans Pro" panose="020B0503030403020204" pitchFamily="34" charset="0"/>
              </a:rPr>
              <a:t>	(k) Kidnapping or kidnapping in the first degree, when classified as a class A felony under </a:t>
            </a:r>
            <a:r>
              <a:rPr lang="en-US" b="0" i="0" u="none" strike="noStrike" dirty="0">
                <a:solidFill>
                  <a:srgbClr val="0E568C"/>
                </a:solidFill>
                <a:effectLst/>
                <a:latin typeface="Source Sans Pro" panose="020B0503030403020204" pitchFamily="34" charset="0"/>
                <a:hlinkClick r:id="rId17"/>
              </a:rPr>
              <a:t>section 565.110</a:t>
            </a:r>
            <a:r>
              <a:rPr lang="en-US" b="0" i="0" dirty="0">
                <a:solidFill>
                  <a:srgbClr val="3D3D3D"/>
                </a:solidFill>
                <a:effectLst/>
                <a:latin typeface="Source Sans Pro" panose="020B0503030403020204" pitchFamily="34" charset="0"/>
              </a:rPr>
              <a:t>.</a:t>
            </a:r>
          </a:p>
          <a:p>
            <a:br>
              <a:rPr lang="en-US" dirty="0">
                <a:effectLst/>
              </a:rPr>
            </a:br>
            <a:endParaRPr lang="en-US" dirty="0"/>
          </a:p>
        </p:txBody>
      </p:sp>
      <p:sp>
        <p:nvSpPr>
          <p:cNvPr id="4" name="Slide Number Placeholder 3"/>
          <p:cNvSpPr>
            <a:spLocks noGrp="1"/>
          </p:cNvSpPr>
          <p:nvPr>
            <p:ph type="sldNum" sz="quarter" idx="5"/>
          </p:nvPr>
        </p:nvSpPr>
        <p:spPr/>
        <p:txBody>
          <a:bodyPr/>
          <a:lstStyle/>
          <a:p>
            <a:fld id="{8621C5F9-0AF8-4595-B6BA-260F85EBDFEC}" type="slidenum">
              <a:rPr lang="en-US" smtClean="0"/>
              <a:t>34</a:t>
            </a:fld>
            <a:endParaRPr lang="en-US"/>
          </a:p>
        </p:txBody>
      </p:sp>
    </p:spTree>
    <p:extLst>
      <p:ext uri="{BB962C8B-B14F-4D97-AF65-F5344CB8AC3E}">
        <p14:creationId xmlns:p14="http://schemas.microsoft.com/office/powerpoint/2010/main" val="35425418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rgbClr val="EEEEEE"/>
        </a:solidFill>
        <a:effectLst/>
      </p:bgPr>
    </p:bg>
    <p:spTree>
      <p:nvGrpSpPr>
        <p:cNvPr id="1" name=""/>
        <p:cNvGrpSpPr/>
        <p:nvPr/>
      </p:nvGrpSpPr>
      <p:grpSpPr>
        <a:xfrm>
          <a:off x="0" y="0"/>
          <a:ext cx="0" cy="0"/>
          <a:chOff x="0" y="0"/>
          <a:chExt cx="0" cy="0"/>
        </a:xfrm>
      </p:grpSpPr>
      <p:pic>
        <p:nvPicPr>
          <p:cNvPr id="5" name="Picture 4" descr="A piece of paper with a grid pattern&#10;&#10;Description automatically generated">
            <a:extLst>
              <a:ext uri="{FF2B5EF4-FFF2-40B4-BE49-F238E27FC236}">
                <a16:creationId xmlns:a16="http://schemas.microsoft.com/office/drawing/2014/main" id="{086FC316-EFBF-8780-4B22-A5F8A1F6762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747185" y="914400"/>
            <a:ext cx="10835216" cy="3962399"/>
          </a:xfrm>
        </p:spPr>
        <p:txBody>
          <a:bodyPr anchor="ctr" anchorCtr="0">
            <a:normAutofit/>
          </a:bodyPr>
          <a:lstStyle>
            <a:lvl1pPr algn="ctr">
              <a:defRPr sz="7200" cap="small" baseline="0">
                <a:effectLst/>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p:cNvSpPr>
            <a:spLocks noGrp="1"/>
          </p:cNvSpPr>
          <p:nvPr>
            <p:ph type="subTitle" idx="1"/>
          </p:nvPr>
        </p:nvSpPr>
        <p:spPr>
          <a:xfrm>
            <a:off x="3898984" y="4992603"/>
            <a:ext cx="7683417" cy="1364531"/>
          </a:xfrm>
        </p:spPr>
        <p:txBody>
          <a:bodyPr anchor="t">
            <a:normAutofit/>
          </a:bodyPr>
          <a:lstStyle>
            <a:lvl1pPr marL="0" indent="0" algn="r">
              <a:buNone/>
              <a:defRPr sz="1800">
                <a:solidFill>
                  <a:schemeClr val="tx1"/>
                </a:solidFill>
                <a:latin typeface="Aharoni" panose="02010803020104030203" pitchFamily="2" charset="-79"/>
                <a:cs typeface="Aharoni" panose="02010803020104030203" pitchFamily="2" charset="-79"/>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4096624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9" y="1600200"/>
            <a:ext cx="355004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3404" y="685801"/>
            <a:ext cx="6242616"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699" y="2971800"/>
            <a:ext cx="3550045"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185087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3110" y="1752599"/>
            <a:ext cx="5427572"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6661" y="914400"/>
            <a:ext cx="3281828"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3110" y="3124199"/>
            <a:ext cx="5427572"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25525081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698" y="4732865"/>
            <a:ext cx="1002132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634" y="932112"/>
            <a:ext cx="8228087"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698" y="5299603"/>
            <a:ext cx="1002132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2172903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700" y="685800"/>
            <a:ext cx="1002132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699" y="4343400"/>
            <a:ext cx="1002132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26357439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130980" y="3428999"/>
            <a:ext cx="8841504"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698" y="4343400"/>
            <a:ext cx="1002132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20855166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701" y="3308581"/>
            <a:ext cx="1002131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699" y="4777381"/>
            <a:ext cx="1002132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41178743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292562" y="863023"/>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6263" y="2819399"/>
            <a:ext cx="60975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902322" y="685801"/>
            <a:ext cx="9298820"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700" y="3886200"/>
            <a:ext cx="1002132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699" y="4775200"/>
            <a:ext cx="1002132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35468300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701" y="685802"/>
            <a:ext cx="10021321"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699" y="3505200"/>
            <a:ext cx="1002132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699" y="4343400"/>
            <a:ext cx="1002132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39514199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215267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5191" y="685800"/>
            <a:ext cx="1770831" cy="5105400"/>
          </a:xfrm>
        </p:spPr>
        <p:txBody>
          <a:bodyPr vert="eaVert"/>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84699" y="685800"/>
            <a:ext cx="8021831" cy="5105400"/>
          </a:xfrm>
        </p:spPr>
        <p:txBody>
          <a:bodyPr vert="eaVert" ancho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177469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First Slide">
    <p:spTree>
      <p:nvGrpSpPr>
        <p:cNvPr id="1" name=""/>
        <p:cNvGrpSpPr/>
        <p:nvPr/>
      </p:nvGrpSpPr>
      <p:grpSpPr>
        <a:xfrm>
          <a:off x="0" y="0"/>
          <a:ext cx="0" cy="0"/>
          <a:chOff x="0" y="0"/>
          <a:chExt cx="0" cy="0"/>
        </a:xfrm>
      </p:grpSpPr>
      <p:pic>
        <p:nvPicPr>
          <p:cNvPr id="14" name="Picture 13" descr="A white paper with a green outline&#10;&#10;Description automatically generated">
            <a:extLst>
              <a:ext uri="{FF2B5EF4-FFF2-40B4-BE49-F238E27FC236}">
                <a16:creationId xmlns:a16="http://schemas.microsoft.com/office/drawing/2014/main" id="{124CF3E1-8612-460D-D577-8BD9725C7A9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747185" y="914401"/>
            <a:ext cx="10835216" cy="3488266"/>
          </a:xfrm>
        </p:spPr>
        <p:txBody>
          <a:bodyPr anchor="ctr" anchorCtr="0">
            <a:normAutofit/>
          </a:bodyPr>
          <a:lstStyle>
            <a:lvl1pPr algn="r">
              <a:defRPr sz="6600" cap="small" baseline="0">
                <a:effectLst/>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Subtitle 2"/>
          <p:cNvSpPr>
            <a:spLocks noGrp="1"/>
          </p:cNvSpPr>
          <p:nvPr>
            <p:ph type="subTitle" idx="1"/>
          </p:nvPr>
        </p:nvSpPr>
        <p:spPr>
          <a:xfrm>
            <a:off x="3898985" y="4402667"/>
            <a:ext cx="7683417" cy="1364531"/>
          </a:xfrm>
        </p:spPr>
        <p:txBody>
          <a:bodyPr anchor="t">
            <a:normAutofit/>
          </a:bodyPr>
          <a:lstStyle>
            <a:lvl1pPr marL="0" indent="0" algn="r">
              <a:buNone/>
              <a:defRPr sz="1800">
                <a:solidFill>
                  <a:schemeClr val="tx1"/>
                </a:solidFill>
                <a:latin typeface="Futura" panose="02000603030000020003"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9767698" y="6117337"/>
            <a:ext cx="1143297" cy="365125"/>
          </a:xfrm>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a:xfrm>
            <a:off x="4831644" y="6117337"/>
            <a:ext cx="4812584" cy="365125"/>
          </a:xfrm>
        </p:spPr>
        <p:txBody>
          <a:bodyPr/>
          <a:lstStyle/>
          <a:p>
            <a:endParaRPr lang="en-US" dirty="0"/>
          </a:p>
        </p:txBody>
      </p:sp>
      <p:sp>
        <p:nvSpPr>
          <p:cNvPr id="6" name="Slide Number Placeholder 5"/>
          <p:cNvSpPr>
            <a:spLocks noGrp="1"/>
          </p:cNvSpPr>
          <p:nvPr>
            <p:ph type="sldNum" sz="quarter" idx="12"/>
          </p:nvPr>
        </p:nvSpPr>
        <p:spPr>
          <a:xfrm>
            <a:off x="11033760" y="6117337"/>
            <a:ext cx="548640" cy="365125"/>
          </a:xfrm>
        </p:spPr>
        <p:txBody>
          <a:bodyPr/>
          <a:lstStyle/>
          <a:p>
            <a:fld id="{0FE774C8-BC7D-41FE-8A05-03A7DA75FD30}" type="slidenum">
              <a:rPr lang="en-US" smtClean="0"/>
              <a:t>‹#›</a:t>
            </a:fld>
            <a:endParaRPr lang="en-US" dirty="0"/>
          </a:p>
        </p:txBody>
      </p:sp>
      <p:sp>
        <p:nvSpPr>
          <p:cNvPr id="23" name="Freeform 12"/>
          <p:cNvSpPr/>
          <p:nvPr/>
        </p:nvSpPr>
        <p:spPr bwMode="auto">
          <a:xfrm>
            <a:off x="270933" y="3771900"/>
            <a:ext cx="48260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747185" y="3867150"/>
            <a:ext cx="82551"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33063610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Autofit/>
          </a:bodyPr>
          <a:lstStyle>
            <a:lvl1pPr>
              <a:defRPr sz="4400" b="1" cap="none" baseline="0">
                <a:solidFill>
                  <a:srgbClr val="002060"/>
                </a:solidFill>
                <a:effectLst/>
                <a:latin typeface="Aharoni" panose="02010803020104030203" pitchFamily="2" charset="-79"/>
                <a:cs typeface="Aharoni" panose="02010803020104030203" pitchFamily="2" charset="-79"/>
              </a:defRPr>
            </a:lvl1pPr>
          </a:lstStyle>
          <a:p>
            <a:r>
              <a:rPr lang="en-US"/>
              <a:t>Click to edit Master title style</a:t>
            </a:r>
            <a:endParaRPr lang="en-US" dirty="0"/>
          </a:p>
        </p:txBody>
      </p:sp>
      <p:sp>
        <p:nvSpPr>
          <p:cNvPr id="3" name="Content Placeholder 2"/>
          <p:cNvSpPr>
            <a:spLocks noGrp="1"/>
          </p:cNvSpPr>
          <p:nvPr>
            <p:ph idx="1"/>
          </p:nvPr>
        </p:nvSpPr>
        <p:spPr>
          <a:xfrm>
            <a:off x="752474" y="2114167"/>
            <a:ext cx="11179113" cy="3899141"/>
          </a:xfrm>
        </p:spPr>
        <p:txBody>
          <a:bodyPr anchor="t" anchorCtr="0">
            <a:normAutofit/>
          </a:bodyPr>
          <a:lstStyle>
            <a:lvl1pPr>
              <a:buSzPct val="110000"/>
              <a:defRPr sz="3000">
                <a:latin typeface="Abadi" panose="020B0604020104020204" pitchFamily="34" charset="0"/>
                <a:cs typeface="Aharoni" panose="02010803020104030203" pitchFamily="2" charset="-79"/>
              </a:defRPr>
            </a:lvl1pPr>
            <a:lvl2pPr>
              <a:buSzPct val="110000"/>
              <a:defRPr sz="3000">
                <a:latin typeface="Abadi" panose="020B0604020104020204" pitchFamily="34" charset="0"/>
                <a:cs typeface="Aharoni" panose="02010803020104030203" pitchFamily="2" charset="-79"/>
              </a:defRPr>
            </a:lvl2pPr>
            <a:lvl3pPr>
              <a:buSzPct val="110000"/>
              <a:defRPr sz="2800">
                <a:latin typeface="Abadi" panose="020B0604020104020204" pitchFamily="34" charset="0"/>
                <a:cs typeface="Aharoni" panose="02010803020104030203" pitchFamily="2" charset="-79"/>
              </a:defRPr>
            </a:lvl3pPr>
            <a:lvl4pPr>
              <a:buSzPct val="110000"/>
              <a:defRPr sz="2000">
                <a:latin typeface="Abadi" panose="020B0604020104020204" pitchFamily="34" charset="0"/>
                <a:cs typeface="Aharoni" panose="02010803020104030203" pitchFamily="2" charset="-79"/>
              </a:defRPr>
            </a:lvl4pPr>
            <a:lvl5pPr>
              <a:buSzPct val="110000"/>
              <a:defRPr sz="1800">
                <a:latin typeface="Abadi" panose="020B0604020104020204" pitchFamily="34" charset="0"/>
                <a:cs typeface="Aharoni" panose="02010803020104030203"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9792440" y="6108174"/>
            <a:ext cx="1143297" cy="365125"/>
          </a:xfrm>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a:xfrm>
            <a:off x="2630197" y="6108174"/>
            <a:ext cx="7086023" cy="365125"/>
          </a:xfrm>
        </p:spPr>
        <p:txBody>
          <a:bodyPr/>
          <a:lstStyle/>
          <a:p>
            <a:endParaRPr lang="en-US" dirty="0"/>
          </a:p>
        </p:txBody>
      </p:sp>
      <p:sp>
        <p:nvSpPr>
          <p:cNvPr id="6" name="Slide Number Placeholder 5"/>
          <p:cNvSpPr>
            <a:spLocks noGrp="1"/>
          </p:cNvSpPr>
          <p:nvPr>
            <p:ph type="sldNum" sz="quarter" idx="12"/>
          </p:nvPr>
        </p:nvSpPr>
        <p:spPr>
          <a:xfrm>
            <a:off x="11011957" y="6108174"/>
            <a:ext cx="570444" cy="365125"/>
          </a:xfrm>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1275524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pic>
        <p:nvPicPr>
          <p:cNvPr id="5" name="Picture 4" descr="A white paper with a blue and purple pen&#10;&#10;Description automatically generated">
            <a:extLst>
              <a:ext uri="{FF2B5EF4-FFF2-40B4-BE49-F238E27FC236}">
                <a16:creationId xmlns:a16="http://schemas.microsoft.com/office/drawing/2014/main" id="{37073899-7010-8294-5619-144D1606444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260413" y="4660179"/>
            <a:ext cx="3844031" cy="1818365"/>
          </a:xfrm>
        </p:spPr>
        <p:txBody>
          <a:bodyPr anchor="t">
            <a:noAutofit/>
          </a:bodyPr>
          <a:lstStyle>
            <a:lvl1pPr>
              <a:defRPr sz="4800" b="1" cap="none" baseline="0">
                <a:solidFill>
                  <a:srgbClr val="002060"/>
                </a:solidFill>
                <a:effectLst/>
                <a:latin typeface="Aharoni" panose="02010803020104030203" pitchFamily="2" charset="-79"/>
                <a:cs typeface="Aharoni" panose="02010803020104030203" pitchFamily="2" charset="-79"/>
              </a:defRPr>
            </a:lvl1pPr>
          </a:lstStyle>
          <a:p>
            <a:r>
              <a:rPr lang="en-US" dirty="0"/>
              <a:t>Click to edit Master title style</a:t>
            </a:r>
          </a:p>
        </p:txBody>
      </p:sp>
      <p:sp>
        <p:nvSpPr>
          <p:cNvPr id="3" name="Content Placeholder 2"/>
          <p:cNvSpPr>
            <a:spLocks noGrp="1"/>
          </p:cNvSpPr>
          <p:nvPr>
            <p:ph idx="1"/>
          </p:nvPr>
        </p:nvSpPr>
        <p:spPr>
          <a:xfrm>
            <a:off x="4359790" y="3973409"/>
            <a:ext cx="7559612" cy="2798761"/>
          </a:xfrm>
        </p:spPr>
        <p:txBody>
          <a:bodyPr anchor="t" anchorCtr="0">
            <a:noAutofit/>
          </a:bodyPr>
          <a:lstStyle>
            <a:lvl1pPr marL="0" indent="0">
              <a:buNone/>
              <a:defRPr sz="3600">
                <a:latin typeface="Aharoni" panose="02010803020104030203" pitchFamily="2" charset="-79"/>
                <a:cs typeface="Aharoni" panose="02010803020104030203" pitchFamily="2" charset="-79"/>
              </a:defRPr>
            </a:lvl1pPr>
            <a:lvl2pPr marL="457200" indent="0">
              <a:buNone/>
              <a:defRPr sz="3600">
                <a:latin typeface="Aharoni" panose="02010803020104030203" pitchFamily="2" charset="-79"/>
                <a:cs typeface="Aharoni" panose="02010803020104030203" pitchFamily="2" charset="-79"/>
              </a:defRPr>
            </a:lvl2pPr>
            <a:lvl3pPr marL="914400" indent="0">
              <a:buNone/>
              <a:defRPr sz="3600">
                <a:latin typeface="Aharoni" panose="02010803020104030203" pitchFamily="2" charset="-79"/>
                <a:cs typeface="Aharoni" panose="02010803020104030203" pitchFamily="2" charset="-79"/>
              </a:defRPr>
            </a:lvl3pPr>
            <a:lvl4pPr marL="1371600" indent="0">
              <a:buNone/>
              <a:defRPr sz="2800">
                <a:latin typeface="Aharoni" panose="02010803020104030203" pitchFamily="2" charset="-79"/>
                <a:cs typeface="Aharoni" panose="02010803020104030203" pitchFamily="2" charset="-79"/>
              </a:defRPr>
            </a:lvl4pPr>
            <a:lvl5pPr marL="1828800" indent="0">
              <a:buNone/>
              <a:defRPr sz="2400">
                <a:latin typeface="Aharoni" panose="02010803020104030203" pitchFamily="2" charset="-79"/>
                <a:cs typeface="Aharoni" panose="02010803020104030203" pitchFamily="2" charset="-79"/>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3" name="Graphic 32" descr="Triangle Ruler with solid fill">
            <a:extLst>
              <a:ext uri="{FF2B5EF4-FFF2-40B4-BE49-F238E27FC236}">
                <a16:creationId xmlns:a16="http://schemas.microsoft.com/office/drawing/2014/main" id="{8C4C95E3-EB15-9501-5432-FA136303A899}"/>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8100000">
            <a:off x="1725228" y="4063326"/>
            <a:ext cx="914400" cy="914400"/>
          </a:xfrm>
          <a:prstGeom prst="rect">
            <a:avLst/>
          </a:prstGeom>
        </p:spPr>
      </p:pic>
    </p:spTree>
    <p:extLst>
      <p:ext uri="{BB962C8B-B14F-4D97-AF65-F5344CB8AC3E}">
        <p14:creationId xmlns:p14="http://schemas.microsoft.com/office/powerpoint/2010/main" val="20851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89608" y="2666999"/>
            <a:ext cx="10392793" cy="2360071"/>
          </a:xfrm>
        </p:spPr>
        <p:txBody>
          <a:bodyPr anchor="ctr">
            <a:normAutofit/>
          </a:bodyPr>
          <a:lstStyle>
            <a:lvl1pPr algn="r">
              <a:defRPr sz="4400" b="0" cap="small" baseline="0">
                <a:effectLst>
                  <a:outerShdw blurRad="38100" dist="38100" dir="2700000" algn="tl">
                    <a:srgbClr val="000000">
                      <a:alpha val="43137"/>
                    </a:srgbClr>
                  </a:outerShdw>
                </a:effectLst>
              </a:defRPr>
            </a:lvl1pPr>
          </a:lstStyle>
          <a:p>
            <a:r>
              <a:rPr lang="en-US"/>
              <a:t>Click to edit Master title style</a:t>
            </a:r>
            <a:endParaRPr lang="en-US" dirty="0"/>
          </a:p>
        </p:txBody>
      </p:sp>
      <p:sp>
        <p:nvSpPr>
          <p:cNvPr id="3" name="Text Placeholder 2"/>
          <p:cNvSpPr>
            <a:spLocks noGrp="1"/>
          </p:cNvSpPr>
          <p:nvPr>
            <p:ph type="body" idx="1"/>
          </p:nvPr>
        </p:nvSpPr>
        <p:spPr>
          <a:xfrm>
            <a:off x="2649331" y="5027070"/>
            <a:ext cx="8933069"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1031090" y="6116071"/>
            <a:ext cx="551311" cy="365125"/>
          </a:xfrm>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2077891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33400" y="2131073"/>
            <a:ext cx="4986528" cy="3368674"/>
          </a:xfrm>
        </p:spPr>
        <p:txBody>
          <a:bodyPr>
            <a:normAutofit/>
          </a:bodyPr>
          <a:lstStyle>
            <a:lvl1pPr>
              <a:defRPr sz="2800">
                <a:latin typeface="Abadi" panose="020B0604020104020204" pitchFamily="34" charset="0"/>
              </a:defRPr>
            </a:lvl1pPr>
            <a:lvl2pPr>
              <a:defRPr sz="2800">
                <a:latin typeface="Abadi" panose="020B0604020104020204" pitchFamily="34" charset="0"/>
              </a:defRPr>
            </a:lvl2pPr>
            <a:lvl3pPr>
              <a:defRPr sz="2000">
                <a:latin typeface="Abadi" panose="020B0604020104020204" pitchFamily="34" charset="0"/>
              </a:defRPr>
            </a:lvl3pPr>
            <a:lvl4pPr>
              <a:defRPr sz="1800">
                <a:latin typeface="Abadi" panose="020B0604020104020204" pitchFamily="34" charset="0"/>
              </a:defRPr>
            </a:lvl4pPr>
            <a:lvl5pPr>
              <a:defRPr sz="1800">
                <a:latin typeface="Abadi" panose="020B0604020104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763960" y="2131073"/>
            <a:ext cx="4986528" cy="3346824"/>
          </a:xfrm>
        </p:spPr>
        <p:txBody>
          <a:bodyPr>
            <a:normAutofit/>
          </a:bodyPr>
          <a:lstStyle>
            <a:lvl1pPr>
              <a:defRPr sz="2800">
                <a:latin typeface="Abadi" panose="020B0604020104020204" pitchFamily="34" charset="0"/>
              </a:defRPr>
            </a:lvl1pPr>
            <a:lvl2pPr>
              <a:defRPr sz="2800">
                <a:latin typeface="Abadi" panose="020B0604020104020204" pitchFamily="34" charset="0"/>
              </a:defRPr>
            </a:lvl2pPr>
            <a:lvl3pPr>
              <a:defRPr sz="2000">
                <a:latin typeface="Abadi" panose="020B0604020104020204" pitchFamily="34" charset="0"/>
              </a:defRPr>
            </a:lvl3pPr>
            <a:lvl4pPr>
              <a:defRPr sz="1800">
                <a:latin typeface="Abadi" panose="020B0604020104020204" pitchFamily="34" charset="0"/>
              </a:defRPr>
            </a:lvl4pPr>
            <a:lvl5pPr>
              <a:defRPr sz="1800">
                <a:latin typeface="Abadi" panose="020B0604020104020204" pitchFamily="34" charset="0"/>
              </a:defRPr>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FE774C8-BC7D-41FE-8A05-03A7DA75FD30}" type="slidenum">
              <a:rPr lang="en-US" smtClean="0"/>
              <a:t>‹#›</a:t>
            </a:fld>
            <a:endParaRPr lang="en-US" dirty="0"/>
          </a:p>
        </p:txBody>
      </p:sp>
      <p:sp>
        <p:nvSpPr>
          <p:cNvPr id="8" name="Title 1">
            <a:extLst>
              <a:ext uri="{FF2B5EF4-FFF2-40B4-BE49-F238E27FC236}">
                <a16:creationId xmlns:a16="http://schemas.microsoft.com/office/drawing/2014/main" id="{EFD91D5C-66E7-0F62-D5F6-0A6B49A209A8}"/>
              </a:ext>
            </a:extLst>
          </p:cNvPr>
          <p:cNvSpPr>
            <a:spLocks noGrp="1"/>
          </p:cNvSpPr>
          <p:nvPr>
            <p:ph type="title"/>
          </p:nvPr>
        </p:nvSpPr>
        <p:spPr>
          <a:xfrm>
            <a:off x="533400" y="1023258"/>
            <a:ext cx="10217088" cy="996043"/>
          </a:xfrm>
        </p:spPr>
        <p:txBody>
          <a:bodyPr>
            <a:noAutofit/>
          </a:bodyPr>
          <a:lstStyle>
            <a:lvl1pPr>
              <a:defRPr sz="4400" b="1" cap="none" baseline="0">
                <a:solidFill>
                  <a:srgbClr val="002060"/>
                </a:solidFill>
                <a:effectLst/>
                <a:latin typeface="Aharoni" panose="02010803020104030203" pitchFamily="2" charset="-79"/>
                <a:cs typeface="Aharoni" panose="02010803020104030203" pitchFamily="2" charset="-79"/>
              </a:defRPr>
            </a:lvl1pPr>
          </a:lstStyle>
          <a:p>
            <a:r>
              <a:rPr lang="en-US"/>
              <a:t>Click to edit Master title style</a:t>
            </a:r>
            <a:endParaRPr lang="en-US" dirty="0"/>
          </a:p>
        </p:txBody>
      </p:sp>
    </p:spTree>
    <p:extLst>
      <p:ext uri="{BB962C8B-B14F-4D97-AF65-F5344CB8AC3E}">
        <p14:creationId xmlns:p14="http://schemas.microsoft.com/office/powerpoint/2010/main" val="7655576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642" y="2658533"/>
            <a:ext cx="46083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697"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2280" y="2667000"/>
            <a:ext cx="462374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9688" y="3335337"/>
            <a:ext cx="4896331"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2402578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6C4C28-8A9F-4AA7-9A2A-7D0E8727617B}" type="datetimeFigureOut">
              <a:rPr lang="en-US" smtClean="0"/>
              <a:t>10/16/2024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FE774C8-BC7D-41FE-8A05-03A7DA75FD30}" type="slidenum">
              <a:rPr lang="en-US" smtClean="0"/>
              <a:t>‹#›</a:t>
            </a:fld>
            <a:endParaRPr lang="en-US" dirty="0"/>
          </a:p>
        </p:txBody>
      </p:sp>
    </p:spTree>
    <p:extLst>
      <p:ext uri="{BB962C8B-B14F-4D97-AF65-F5344CB8AC3E}">
        <p14:creationId xmlns:p14="http://schemas.microsoft.com/office/powerpoint/2010/main" val="38682571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7" name="Picture 6" descr="A white paper with a green outline&#10;&#10;Description automatically generated">
            <a:extLst>
              <a:ext uri="{FF2B5EF4-FFF2-40B4-BE49-F238E27FC236}">
                <a16:creationId xmlns:a16="http://schemas.microsoft.com/office/drawing/2014/main" id="{D206EAFC-967D-5846-3ACE-E9C30E2091CD}"/>
              </a:ext>
            </a:extLst>
          </p:cNvPr>
          <p:cNvPicPr>
            <a:picLocks noChangeAspect="1"/>
          </p:cNvPicPr>
          <p:nvPr userDrawn="1"/>
        </p:nvPicPr>
        <p:blipFill>
          <a:blip r:embed="rId2"/>
          <a:stretch>
            <a:fillRect/>
          </a:stretch>
        </p:blipFill>
        <p:spPr>
          <a:xfrm flipH="1">
            <a:off x="0" y="0"/>
            <a:ext cx="12192000" cy="6858000"/>
          </a:xfrm>
          <a:prstGeom prst="rect">
            <a:avLst/>
          </a:prstGeom>
        </p:spPr>
      </p:pic>
    </p:spTree>
    <p:extLst>
      <p:ext uri="{BB962C8B-B14F-4D97-AF65-F5344CB8AC3E}">
        <p14:creationId xmlns:p14="http://schemas.microsoft.com/office/powerpoint/2010/main" val="1910838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descr="A white powder and ruler&#10;&#10;Description automatically generated">
            <a:extLst>
              <a:ext uri="{FF2B5EF4-FFF2-40B4-BE49-F238E27FC236}">
                <a16:creationId xmlns:a16="http://schemas.microsoft.com/office/drawing/2014/main" id="{B10AAD06-0954-4531-695A-786312BA082E}"/>
              </a:ext>
            </a:extLst>
          </p:cNvPr>
          <p:cNvPicPr>
            <a:picLocks noChangeAspect="1"/>
          </p:cNvPicPr>
          <p:nvPr userDrawn="1"/>
        </p:nvPicPr>
        <p:blipFill>
          <a:blip r:embed="rId21"/>
          <a:stretch>
            <a:fillRect/>
          </a:stretch>
        </p:blipFill>
        <p:spPr>
          <a:xfrm>
            <a:off x="-91504" y="-13260"/>
            <a:ext cx="12421898" cy="6987318"/>
          </a:xfrm>
          <a:prstGeom prst="rect">
            <a:avLst/>
          </a:prstGeom>
        </p:spPr>
      </p:pic>
      <p:sp>
        <p:nvSpPr>
          <p:cNvPr id="2" name="Title Placeholder 1"/>
          <p:cNvSpPr>
            <a:spLocks noGrp="1"/>
          </p:cNvSpPr>
          <p:nvPr userDrawn="1">
            <p:ph type="title"/>
          </p:nvPr>
        </p:nvSpPr>
        <p:spPr>
          <a:xfrm>
            <a:off x="327139" y="834004"/>
            <a:ext cx="10272889" cy="1036864"/>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userDrawn="1">
            <p:ph type="body" idx="1"/>
          </p:nvPr>
        </p:nvSpPr>
        <p:spPr>
          <a:xfrm>
            <a:off x="1309513" y="2070572"/>
            <a:ext cx="10272888" cy="3731172"/>
          </a:xfrm>
          <a:prstGeom prst="rect">
            <a:avLst/>
          </a:prstGeom>
        </p:spPr>
        <p:txBody>
          <a:bodyPr vert="horz" lIns="91440" tIns="45720" rIns="91440" bIns="45720" rtlCol="0" anchor="t" anchorCtr="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userDrawn="1">
            <p:ph type="dt" sz="half" idx="2"/>
          </p:nvPr>
        </p:nvSpPr>
        <p:spPr>
          <a:xfrm>
            <a:off x="9811573" y="6116071"/>
            <a:ext cx="114329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D6C4C28-8A9F-4AA7-9A2A-7D0E8727617B}" type="datetimeFigureOut">
              <a:rPr lang="en-US" smtClean="0"/>
              <a:t>10/16/2024</a:t>
            </a:fld>
            <a:endParaRPr lang="en-US" dirty="0"/>
          </a:p>
        </p:txBody>
      </p:sp>
      <p:sp>
        <p:nvSpPr>
          <p:cNvPr id="5" name="Footer Placeholder 4"/>
          <p:cNvSpPr>
            <a:spLocks noGrp="1"/>
          </p:cNvSpPr>
          <p:nvPr userDrawn="1">
            <p:ph type="ftr" sz="quarter" idx="3"/>
          </p:nvPr>
        </p:nvSpPr>
        <p:spPr>
          <a:xfrm>
            <a:off x="2649330" y="6116071"/>
            <a:ext cx="7086023"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userDrawn="1">
            <p:ph type="sldNum" sz="quarter" idx="4"/>
          </p:nvPr>
        </p:nvSpPr>
        <p:spPr>
          <a:xfrm>
            <a:off x="11031090" y="6116071"/>
            <a:ext cx="551311"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FE774C8-BC7D-41FE-8A05-03A7DA75FD30}" type="slidenum">
              <a:rPr lang="en-US" smtClean="0"/>
              <a:t>‹#›</a:t>
            </a:fld>
            <a:endParaRPr lang="en-US" dirty="0"/>
          </a:p>
        </p:txBody>
      </p:sp>
    </p:spTree>
    <p:extLst>
      <p:ext uri="{BB962C8B-B14F-4D97-AF65-F5344CB8AC3E}">
        <p14:creationId xmlns:p14="http://schemas.microsoft.com/office/powerpoint/2010/main" val="3034126148"/>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64"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 id="2147483762" r:id="rId18"/>
    <p:sldLayoutId id="2147483763"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457200" rtl="0" eaLnBrk="1" latinLnBrk="0" hangingPunct="1">
        <a:spcBef>
          <a:spcPct val="0"/>
        </a:spcBef>
        <a:buNone/>
        <a:defRPr sz="5400" kern="1200" cap="none">
          <a:ln w="3175" cmpd="sng">
            <a:noFill/>
          </a:ln>
          <a:solidFill>
            <a:schemeClr val="tx1"/>
          </a:solidFill>
          <a:effectLst/>
          <a:latin typeface="Abadi" panose="020B0604020104020204" pitchFamily="34" charset="0"/>
          <a:ea typeface="+mj-ea"/>
          <a:cs typeface="GothicE" panose="00000400000000000000" pitchFamily="2"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461963" indent="-461963" algn="l" defTabSz="457200" rtl="0" eaLnBrk="1" latinLnBrk="0" hangingPunct="1">
        <a:spcBef>
          <a:spcPct val="20000"/>
        </a:spcBef>
        <a:spcAft>
          <a:spcPts val="600"/>
        </a:spcAft>
        <a:buClrTx/>
        <a:buSzPct val="115000"/>
        <a:buFont typeface="Arial"/>
        <a:buChar char="•"/>
        <a:defRPr sz="3200" kern="1200" cap="none">
          <a:solidFill>
            <a:schemeClr val="tx1"/>
          </a:solidFill>
          <a:effectLst/>
          <a:latin typeface="Highway Gothic" pitchFamily="2" charset="0"/>
          <a:ea typeface="+mn-ea"/>
          <a:cs typeface="Calibri" panose="020F0502020204030204" pitchFamily="34" charset="0"/>
        </a:defRPr>
      </a:lvl1pPr>
      <a:lvl2pPr marL="914400" indent="-457200" algn="l" defTabSz="457200" rtl="0" eaLnBrk="1" latinLnBrk="0" hangingPunct="1">
        <a:spcBef>
          <a:spcPct val="20000"/>
        </a:spcBef>
        <a:spcAft>
          <a:spcPts val="600"/>
        </a:spcAft>
        <a:buClrTx/>
        <a:buSzPct val="115000"/>
        <a:buFont typeface="Arial"/>
        <a:buChar char="•"/>
        <a:defRPr sz="3200" kern="1200" cap="none">
          <a:solidFill>
            <a:schemeClr val="tx1"/>
          </a:solidFill>
          <a:effectLst/>
          <a:latin typeface="Highway Gothic" pitchFamily="2" charset="0"/>
          <a:ea typeface="+mn-ea"/>
          <a:cs typeface="Calibri" panose="020F0502020204030204" pitchFamily="34" charset="0"/>
        </a:defRPr>
      </a:lvl2pPr>
      <a:lvl3pPr marL="1376363" indent="-461963" algn="l" defTabSz="457200" rtl="0" eaLnBrk="1" latinLnBrk="0" hangingPunct="1">
        <a:spcBef>
          <a:spcPct val="20000"/>
        </a:spcBef>
        <a:spcAft>
          <a:spcPts val="600"/>
        </a:spcAft>
        <a:buClrTx/>
        <a:buSzPct val="115000"/>
        <a:buFont typeface="Arial"/>
        <a:buChar char="•"/>
        <a:defRPr sz="2400" kern="1200" cap="none">
          <a:solidFill>
            <a:schemeClr val="tx1"/>
          </a:solidFill>
          <a:effectLst/>
          <a:latin typeface="Highway Gothic" pitchFamily="2" charset="0"/>
          <a:ea typeface="+mn-ea"/>
          <a:cs typeface="Calibri" panose="020F0502020204030204" pitchFamily="34" charset="0"/>
        </a:defRPr>
      </a:lvl3pPr>
      <a:lvl4pPr marL="1543050" indent="-171450" algn="l" defTabSz="457200" rtl="0" eaLnBrk="1" latinLnBrk="0" hangingPunct="1">
        <a:spcBef>
          <a:spcPct val="20000"/>
        </a:spcBef>
        <a:spcAft>
          <a:spcPts val="600"/>
        </a:spcAft>
        <a:buClrTx/>
        <a:buSzPct val="115000"/>
        <a:buFont typeface="Arial"/>
        <a:buChar char="•"/>
        <a:defRPr sz="2000" kern="1200" cap="none">
          <a:solidFill>
            <a:schemeClr val="tx1"/>
          </a:solidFill>
          <a:effectLst/>
          <a:latin typeface="Highway Gothic" pitchFamily="2" charset="0"/>
          <a:ea typeface="+mn-ea"/>
          <a:cs typeface="Calibri" panose="020F0502020204030204" pitchFamily="34" charset="0"/>
        </a:defRPr>
      </a:lvl4pPr>
      <a:lvl5pPr marL="2000250" indent="-171450" algn="l" defTabSz="457200" rtl="0" eaLnBrk="1" latinLnBrk="0" hangingPunct="1">
        <a:spcBef>
          <a:spcPct val="20000"/>
        </a:spcBef>
        <a:spcAft>
          <a:spcPts val="600"/>
        </a:spcAft>
        <a:buClrTx/>
        <a:buSzPct val="115000"/>
        <a:buFont typeface="Arial"/>
        <a:buChar char="•"/>
        <a:defRPr sz="1800" kern="1200" cap="none">
          <a:solidFill>
            <a:schemeClr val="tx1"/>
          </a:solidFill>
          <a:effectLst/>
          <a:latin typeface="Highway Gothic" pitchFamily="2" charset="0"/>
          <a:ea typeface="+mn-ea"/>
          <a:cs typeface="Calibri" panose="020F0502020204030204" pitchFamily="34" charset="0"/>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sv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55623" y="1502030"/>
            <a:ext cx="8902702" cy="2641345"/>
          </a:xfrm>
        </p:spPr>
        <p:txBody>
          <a:bodyPr>
            <a:normAutofit fontScale="90000"/>
          </a:bodyPr>
          <a:lstStyle/>
          <a:p>
            <a:pPr algn="r"/>
            <a:r>
              <a:rPr lang="en-US" sz="7400" dirty="0"/>
              <a:t>Discipline by the Rules:</a:t>
            </a:r>
            <a:br>
              <a:rPr lang="en-US" sz="7400" dirty="0"/>
            </a:br>
            <a:r>
              <a:rPr lang="en-US" sz="4400" dirty="0"/>
              <a:t>Understanding the Legal Framework for Public School Students</a:t>
            </a:r>
            <a:endParaRPr lang="en-US" dirty="0"/>
          </a:p>
        </p:txBody>
      </p:sp>
      <p:sp>
        <p:nvSpPr>
          <p:cNvPr id="3" name="Subtitle 2"/>
          <p:cNvSpPr>
            <a:spLocks noGrp="1"/>
          </p:cNvSpPr>
          <p:nvPr>
            <p:ph type="subTitle" idx="1"/>
          </p:nvPr>
        </p:nvSpPr>
        <p:spPr>
          <a:xfrm>
            <a:off x="4980080" y="4839128"/>
            <a:ext cx="6113123" cy="1668284"/>
          </a:xfrm>
        </p:spPr>
        <p:txBody>
          <a:bodyPr>
            <a:normAutofit/>
          </a:bodyPr>
          <a:lstStyle/>
          <a:p>
            <a:pPr algn="l"/>
            <a:r>
              <a:rPr lang="en-US" sz="4400" b="1" dirty="0">
                <a:solidFill>
                  <a:srgbClr val="0F6939"/>
                </a:solidFill>
                <a:latin typeface="Abadi" panose="020B0604020104020204" pitchFamily="34" charset="0"/>
              </a:rPr>
              <a:t>Natalie Hoernschemeyer</a:t>
            </a:r>
          </a:p>
          <a:p>
            <a:pPr algn="l"/>
            <a:r>
              <a:rPr lang="en-US" sz="4400" b="1" dirty="0">
                <a:solidFill>
                  <a:srgbClr val="0F6939"/>
                </a:solidFill>
                <a:latin typeface="Abadi" panose="020B0604020104020204" pitchFamily="34" charset="0"/>
              </a:rPr>
              <a:t>Jennifer Hansen</a:t>
            </a:r>
          </a:p>
        </p:txBody>
      </p:sp>
      <p:pic>
        <p:nvPicPr>
          <p:cNvPr id="9" name="Picture 8" descr="A green text on a black background&#10;&#10;Description automatically generated">
            <a:extLst>
              <a:ext uri="{FF2B5EF4-FFF2-40B4-BE49-F238E27FC236}">
                <a16:creationId xmlns:a16="http://schemas.microsoft.com/office/drawing/2014/main" id="{B3FC4B4C-1090-805C-9319-456166054D54}"/>
              </a:ext>
            </a:extLst>
          </p:cNvPr>
          <p:cNvPicPr>
            <a:picLocks noChangeAspect="1"/>
          </p:cNvPicPr>
          <p:nvPr/>
        </p:nvPicPr>
        <p:blipFill>
          <a:blip r:embed="rId2"/>
          <a:stretch>
            <a:fillRect/>
          </a:stretch>
        </p:blipFill>
        <p:spPr>
          <a:xfrm>
            <a:off x="2409493" y="5080998"/>
            <a:ext cx="2208944" cy="1053019"/>
          </a:xfrm>
          <a:prstGeom prst="rect">
            <a:avLst/>
          </a:prstGeom>
        </p:spPr>
      </p:pic>
      <p:pic>
        <p:nvPicPr>
          <p:cNvPr id="13" name="Graphic 12" descr="Triangle Ruler with solid fill">
            <a:extLst>
              <a:ext uri="{FF2B5EF4-FFF2-40B4-BE49-F238E27FC236}">
                <a16:creationId xmlns:a16="http://schemas.microsoft.com/office/drawing/2014/main" id="{8F103E48-8CB0-C6FF-9821-5EA94AF543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58325" y="1400973"/>
            <a:ext cx="2570952" cy="2570952"/>
          </a:xfrm>
          <a:prstGeom prst="rect">
            <a:avLst/>
          </a:prstGeom>
        </p:spPr>
      </p:pic>
    </p:spTree>
    <p:extLst>
      <p:ext uri="{BB962C8B-B14F-4D97-AF65-F5344CB8AC3E}">
        <p14:creationId xmlns:p14="http://schemas.microsoft.com/office/powerpoint/2010/main" val="2601845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Autofit/>
          </a:bodyPr>
          <a:lstStyle/>
          <a:p>
            <a:r>
              <a:rPr lang="en-US" dirty="0"/>
              <a:t>Removals of More than </a:t>
            </a:r>
            <a:r>
              <a:rPr lang="en-US" sz="6000" dirty="0"/>
              <a:t>10</a:t>
            </a:r>
            <a:r>
              <a:rPr lang="en-US" dirty="0"/>
              <a:t> Days</a:t>
            </a:r>
          </a:p>
        </p:txBody>
      </p:sp>
      <p:sp>
        <p:nvSpPr>
          <p:cNvPr id="3" name="Content Placeholder 2"/>
          <p:cNvSpPr>
            <a:spLocks noGrp="1"/>
          </p:cNvSpPr>
          <p:nvPr>
            <p:ph idx="1"/>
          </p:nvPr>
        </p:nvSpPr>
        <p:spPr>
          <a:xfrm>
            <a:off x="752474" y="2114167"/>
            <a:ext cx="11179113" cy="3899141"/>
          </a:xfrm>
        </p:spPr>
        <p:txBody>
          <a:bodyPr>
            <a:normAutofit/>
          </a:bodyPr>
          <a:lstStyle/>
          <a:p>
            <a:r>
              <a:rPr lang="en-US" sz="2400" dirty="0"/>
              <a:t>Removal of first 10 </a:t>
            </a:r>
            <a:r>
              <a:rPr lang="en-US" sz="2400" u="sng" dirty="0"/>
              <a:t>cumulative</a:t>
            </a:r>
            <a:r>
              <a:rPr lang="en-US" sz="2400" dirty="0"/>
              <a:t> school days or less:</a:t>
            </a:r>
          </a:p>
          <a:p>
            <a:r>
              <a:rPr lang="en-US" sz="2400" dirty="0"/>
              <a:t>No obligation to provide alternative services during first 10 cumulative school days of suspension. Unless services provided to all students.</a:t>
            </a:r>
          </a:p>
          <a:p>
            <a:r>
              <a:rPr lang="en-US" altLang="en-US" sz="2400" b="1" dirty="0"/>
              <a:t>Critical Question:  </a:t>
            </a:r>
            <a:r>
              <a:rPr lang="en-US" altLang="en-US" sz="2400" dirty="0"/>
              <a:t>Is it a significant Change of Placement?</a:t>
            </a:r>
          </a:p>
          <a:p>
            <a:r>
              <a:rPr lang="en-US" altLang="en-US" sz="2400" dirty="0"/>
              <a:t>Consecutive is easy. If student is removed from current placement in disciplinary context for over 10 days of consecutive school days, it is a change of placement.</a:t>
            </a:r>
          </a:p>
          <a:p>
            <a:r>
              <a:rPr lang="en-US" altLang="en-US" sz="2400" dirty="0"/>
              <a:t>Cumulative is not so easy. Must determine whether short term suspensions cumulatively equaling more than 10 days constitutes a pattern of exclusion.</a:t>
            </a:r>
          </a:p>
          <a:p>
            <a:endParaRPr lang="en-US" sz="2400" dirty="0"/>
          </a:p>
        </p:txBody>
      </p:sp>
    </p:spTree>
    <p:extLst>
      <p:ext uri="{BB962C8B-B14F-4D97-AF65-F5344CB8AC3E}">
        <p14:creationId xmlns:p14="http://schemas.microsoft.com/office/powerpoint/2010/main" val="2503043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Autofit/>
          </a:bodyPr>
          <a:lstStyle/>
          <a:p>
            <a:r>
              <a:rPr lang="en-US"/>
              <a:t>Change of Placement =</a:t>
            </a:r>
            <a:br>
              <a:rPr lang="en-US"/>
            </a:br>
            <a:r>
              <a:rPr lang="en-US"/>
              <a:t>Manifestation Determination</a:t>
            </a:r>
            <a:endParaRPr lang="en-US" dirty="0"/>
          </a:p>
        </p:txBody>
      </p:sp>
      <p:sp>
        <p:nvSpPr>
          <p:cNvPr id="3" name="Content Placeholder 2"/>
          <p:cNvSpPr>
            <a:spLocks noGrp="1"/>
          </p:cNvSpPr>
          <p:nvPr>
            <p:ph idx="1"/>
          </p:nvPr>
        </p:nvSpPr>
        <p:spPr>
          <a:xfrm>
            <a:off x="752474" y="2681555"/>
            <a:ext cx="11179113" cy="3331753"/>
          </a:xfrm>
        </p:spPr>
        <p:txBody>
          <a:bodyPr>
            <a:normAutofit/>
          </a:bodyPr>
          <a:lstStyle/>
          <a:p>
            <a:r>
              <a:rPr lang="en-US" dirty="0">
                <a:latin typeface="Abadi" panose="020B0604020104020204" pitchFamily="34" charset="0"/>
              </a:rPr>
              <a:t>If there is a pattern that constitutes a change of placement; </a:t>
            </a:r>
          </a:p>
          <a:p>
            <a:pPr marL="0" indent="0" algn="ctr">
              <a:buNone/>
            </a:pPr>
            <a:r>
              <a:rPr lang="en-US" b="1" dirty="0">
                <a:latin typeface="Abadi" panose="020B0604020104020204" pitchFamily="34" charset="0"/>
              </a:rPr>
              <a:t>OR</a:t>
            </a:r>
          </a:p>
          <a:p>
            <a:r>
              <a:rPr lang="en-US" dirty="0">
                <a:latin typeface="Abadi" panose="020B0604020104020204" pitchFamily="34" charset="0"/>
              </a:rPr>
              <a:t>If the suspension is for 11 or more  consecutive days, then –</a:t>
            </a:r>
          </a:p>
          <a:p>
            <a:pPr lvl="1"/>
            <a:r>
              <a:rPr lang="en-US" dirty="0">
                <a:latin typeface="Abadi" panose="020B0604020104020204" pitchFamily="34" charset="0"/>
              </a:rPr>
              <a:t>Change of Placement has occurred necessitating a manifestation determination be conducted! </a:t>
            </a:r>
          </a:p>
          <a:p>
            <a:endParaRPr lang="en-US" dirty="0">
              <a:latin typeface="Abadi" panose="020B0604020104020204" pitchFamily="34" charset="0"/>
            </a:endParaRPr>
          </a:p>
        </p:txBody>
      </p:sp>
    </p:spTree>
    <p:extLst>
      <p:ext uri="{BB962C8B-B14F-4D97-AF65-F5344CB8AC3E}">
        <p14:creationId xmlns:p14="http://schemas.microsoft.com/office/powerpoint/2010/main" val="27515187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a:bodyPr>
          <a:lstStyle/>
          <a:p>
            <a:r>
              <a:rPr lang="en-US" dirty="0"/>
              <a:t>Manifestation Determination</a:t>
            </a:r>
          </a:p>
        </p:txBody>
      </p:sp>
      <p:sp>
        <p:nvSpPr>
          <p:cNvPr id="3" name="Content Placeholder 2"/>
          <p:cNvSpPr>
            <a:spLocks noGrp="1"/>
          </p:cNvSpPr>
          <p:nvPr>
            <p:ph idx="1"/>
          </p:nvPr>
        </p:nvSpPr>
        <p:spPr>
          <a:xfrm>
            <a:off x="752474" y="2114167"/>
            <a:ext cx="11179113" cy="3899141"/>
          </a:xfrm>
        </p:spPr>
        <p:txBody>
          <a:bodyPr>
            <a:normAutofit fontScale="92500" lnSpcReduction="10000"/>
          </a:bodyPr>
          <a:lstStyle/>
          <a:p>
            <a:r>
              <a:rPr lang="en-US" dirty="0"/>
              <a:t>Within 10 school days of any decision to change the placement of a child with a disability because of a violation of a code of student conduct, the local educational agency, the parent, and relevant members of the IEP Team (as determined by the parent and the local educational agency) shall conduct the manifestation determination.</a:t>
            </a:r>
          </a:p>
          <a:p>
            <a:r>
              <a:rPr lang="en-US" dirty="0"/>
              <a:t>Notification with a copy of the procedural safeguards must be provided to the parent/guardian on the date on which the decision to remove a student for disciplinary reasons results in a change of placement.</a:t>
            </a:r>
            <a:endParaRPr lang="en-US" altLang="en-US" dirty="0"/>
          </a:p>
          <a:p>
            <a:endParaRPr lang="en-US" dirty="0"/>
          </a:p>
        </p:txBody>
      </p:sp>
    </p:spTree>
    <p:extLst>
      <p:ext uri="{BB962C8B-B14F-4D97-AF65-F5344CB8AC3E}">
        <p14:creationId xmlns:p14="http://schemas.microsoft.com/office/powerpoint/2010/main" val="359016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fontScale="90000"/>
          </a:bodyPr>
          <a:lstStyle/>
          <a:p>
            <a:r>
              <a:rPr lang="en-US" dirty="0"/>
              <a:t>Missouri Law – Section </a:t>
            </a:r>
            <a:r>
              <a:rPr lang="en-US" sz="6000" dirty="0"/>
              <a:t>160.261</a:t>
            </a:r>
          </a:p>
        </p:txBody>
      </p:sp>
      <p:sp>
        <p:nvSpPr>
          <p:cNvPr id="3" name="Content Placeholder 2"/>
          <p:cNvSpPr>
            <a:spLocks noGrp="1"/>
          </p:cNvSpPr>
          <p:nvPr>
            <p:ph idx="1"/>
          </p:nvPr>
        </p:nvSpPr>
        <p:spPr>
          <a:xfrm>
            <a:off x="752474" y="2434975"/>
            <a:ext cx="11179113" cy="3578333"/>
          </a:xfrm>
        </p:spPr>
        <p:txBody>
          <a:bodyPr>
            <a:normAutofit/>
          </a:bodyPr>
          <a:lstStyle/>
          <a:p>
            <a:pPr marL="0" indent="0">
              <a:buNone/>
            </a:pPr>
            <a:r>
              <a:rPr lang="en-US" b="0" i="0" dirty="0">
                <a:solidFill>
                  <a:srgbClr val="000000"/>
                </a:solidFill>
                <a:effectLst/>
              </a:rPr>
              <a:t>“[A]</a:t>
            </a:r>
            <a:r>
              <a:rPr lang="en-US" b="0" i="0" dirty="0" err="1">
                <a:solidFill>
                  <a:srgbClr val="000000"/>
                </a:solidFill>
                <a:effectLst/>
              </a:rPr>
              <a:t>ny</a:t>
            </a:r>
            <a:r>
              <a:rPr lang="en-US" b="0" i="0" dirty="0">
                <a:solidFill>
                  <a:srgbClr val="000000"/>
                </a:solidFill>
                <a:effectLst/>
              </a:rPr>
              <a:t> portion of a student's </a:t>
            </a:r>
            <a:r>
              <a:rPr lang="en-US" b="0" i="0" dirty="0">
                <a:solidFill>
                  <a:srgbClr val="FF0000"/>
                </a:solidFill>
                <a:effectLst/>
              </a:rPr>
              <a:t>individualized education program </a:t>
            </a:r>
            <a:r>
              <a:rPr lang="en-US" b="0" i="0" dirty="0">
                <a:solidFill>
                  <a:srgbClr val="000000"/>
                </a:solidFill>
                <a:effectLst/>
              </a:rPr>
              <a:t>that is related to </a:t>
            </a:r>
            <a:r>
              <a:rPr lang="en-US" b="0" i="0" dirty="0">
                <a:solidFill>
                  <a:srgbClr val="FF0000"/>
                </a:solidFill>
                <a:effectLst/>
              </a:rPr>
              <a:t>demonstrated or potentially violent behavior </a:t>
            </a:r>
            <a:r>
              <a:rPr lang="en-US" b="0" i="0" dirty="0">
                <a:solidFill>
                  <a:srgbClr val="343248"/>
                </a:solidFill>
                <a:effectLst/>
              </a:rPr>
              <a:t>shall be provided to any teacher and other school district employees who are directly responsible for the student's education</a:t>
            </a:r>
            <a:r>
              <a:rPr lang="en-US" b="0" i="0" dirty="0">
                <a:solidFill>
                  <a:srgbClr val="000000"/>
                </a:solidFill>
                <a:effectLst/>
              </a:rPr>
              <a:t> or who otherwise interact with the student on an educational basis while acting within the scope of their assigned duties. </a:t>
            </a:r>
            <a:endParaRPr lang="en-US" altLang="en-US" dirty="0"/>
          </a:p>
          <a:p>
            <a:endParaRPr lang="en-US" dirty="0"/>
          </a:p>
        </p:txBody>
      </p:sp>
    </p:spTree>
    <p:extLst>
      <p:ext uri="{BB962C8B-B14F-4D97-AF65-F5344CB8AC3E}">
        <p14:creationId xmlns:p14="http://schemas.microsoft.com/office/powerpoint/2010/main" val="1109295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8FBDEA3-6BDA-75BC-5A4E-72DA36C2F854}"/>
              </a:ext>
            </a:extLst>
          </p:cNvPr>
          <p:cNvSpPr>
            <a:spLocks noGrp="1"/>
          </p:cNvSpPr>
          <p:nvPr>
            <p:ph type="title"/>
          </p:nvPr>
        </p:nvSpPr>
        <p:spPr>
          <a:xfrm>
            <a:off x="260413" y="4660179"/>
            <a:ext cx="3844031" cy="1818365"/>
          </a:xfrm>
        </p:spPr>
        <p:txBody>
          <a:bodyPr/>
          <a:lstStyle/>
          <a:p>
            <a:r>
              <a:rPr lang="en-US" dirty="0"/>
              <a:t>Scenario #4</a:t>
            </a:r>
          </a:p>
        </p:txBody>
      </p:sp>
      <p:sp>
        <p:nvSpPr>
          <p:cNvPr id="5" name="Content Placeholder 4">
            <a:extLst>
              <a:ext uri="{FF2B5EF4-FFF2-40B4-BE49-F238E27FC236}">
                <a16:creationId xmlns:a16="http://schemas.microsoft.com/office/drawing/2014/main" id="{69C0697D-5E51-C147-773B-3DE42BF4721B}"/>
              </a:ext>
            </a:extLst>
          </p:cNvPr>
          <p:cNvSpPr>
            <a:spLocks noGrp="1"/>
          </p:cNvSpPr>
          <p:nvPr>
            <p:ph idx="1"/>
          </p:nvPr>
        </p:nvSpPr>
        <p:spPr>
          <a:xfrm>
            <a:off x="4359790" y="3973409"/>
            <a:ext cx="7559612" cy="2798761"/>
          </a:xfrm>
        </p:spPr>
        <p:txBody>
          <a:bodyPr/>
          <a:lstStyle/>
          <a:p>
            <a:r>
              <a:rPr lang="en-US" dirty="0"/>
              <a:t>Student with an IEP distributes drugs to other students at school.  It is determined that the misconduct was a manifestation of her disability.</a:t>
            </a:r>
          </a:p>
        </p:txBody>
      </p:sp>
      <p:pic>
        <p:nvPicPr>
          <p:cNvPr id="6" name="Content Placeholder 17">
            <a:extLst>
              <a:ext uri="{FF2B5EF4-FFF2-40B4-BE49-F238E27FC236}">
                <a16:creationId xmlns:a16="http://schemas.microsoft.com/office/drawing/2014/main" id="{94A40DDB-9B90-BF3D-4254-EB7240772103}"/>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3"/>
                    </a14:imgEffect>
                  </a14:imgLayer>
                </a14:imgProps>
              </a:ext>
            </a:extLst>
          </a:blip>
          <a:srcRect t="49262" b="13580"/>
          <a:stretch/>
        </p:blipFill>
        <p:spPr>
          <a:xfrm>
            <a:off x="715029" y="914400"/>
            <a:ext cx="10761942" cy="2743200"/>
          </a:xfrm>
          <a:prstGeom prst="rect">
            <a:avLst/>
          </a:prstGeom>
        </p:spPr>
      </p:pic>
    </p:spTree>
    <p:extLst>
      <p:ext uri="{BB962C8B-B14F-4D97-AF65-F5344CB8AC3E}">
        <p14:creationId xmlns:p14="http://schemas.microsoft.com/office/powerpoint/2010/main" val="3060559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a:bodyPr>
          <a:lstStyle/>
          <a:p>
            <a:r>
              <a:rPr lang="en-US"/>
              <a:t>Special Education Student Exception</a:t>
            </a:r>
            <a:endParaRPr lang="en-US" dirty="0"/>
          </a:p>
        </p:txBody>
      </p:sp>
      <p:sp>
        <p:nvSpPr>
          <p:cNvPr id="3" name="Content Placeholder 2"/>
          <p:cNvSpPr>
            <a:spLocks noGrp="1"/>
          </p:cNvSpPr>
          <p:nvPr>
            <p:ph idx="1"/>
          </p:nvPr>
        </p:nvSpPr>
        <p:spPr>
          <a:xfrm>
            <a:off x="752474" y="2114167"/>
            <a:ext cx="11179113" cy="3899141"/>
          </a:xfrm>
        </p:spPr>
        <p:txBody>
          <a:bodyPr>
            <a:normAutofit/>
          </a:bodyPr>
          <a:lstStyle/>
          <a:p>
            <a:pPr marL="0" indent="0">
              <a:buNone/>
            </a:pPr>
            <a:r>
              <a:rPr lang="en-US" dirty="0"/>
              <a:t>Students with disabilities cannot receive discipline resulting in disciplinary change of placement if misconduct was directly and substantially related to the disability.</a:t>
            </a:r>
          </a:p>
          <a:p>
            <a:r>
              <a:rPr lang="en-US" dirty="0"/>
              <a:t>Suspension is “rescinded.”</a:t>
            </a:r>
          </a:p>
          <a:p>
            <a:endParaRPr lang="en-US" dirty="0"/>
          </a:p>
        </p:txBody>
      </p:sp>
    </p:spTree>
    <p:extLst>
      <p:ext uri="{BB962C8B-B14F-4D97-AF65-F5344CB8AC3E}">
        <p14:creationId xmlns:p14="http://schemas.microsoft.com/office/powerpoint/2010/main" val="16082868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Autofit/>
          </a:bodyPr>
          <a:lstStyle/>
          <a:p>
            <a:r>
              <a:rPr lang="en-US" sz="6000" dirty="0"/>
              <a:t>45</a:t>
            </a:r>
            <a:r>
              <a:rPr lang="en-US" dirty="0"/>
              <a:t>-Day Exception</a:t>
            </a:r>
          </a:p>
        </p:txBody>
      </p:sp>
      <p:sp>
        <p:nvSpPr>
          <p:cNvPr id="3" name="Content Placeholder 2"/>
          <p:cNvSpPr>
            <a:spLocks noGrp="1"/>
          </p:cNvSpPr>
          <p:nvPr>
            <p:ph idx="1"/>
          </p:nvPr>
        </p:nvSpPr>
        <p:spPr>
          <a:xfrm>
            <a:off x="752474" y="2114167"/>
            <a:ext cx="11179113" cy="3899141"/>
          </a:xfrm>
        </p:spPr>
        <p:txBody>
          <a:bodyPr>
            <a:normAutofit/>
          </a:bodyPr>
          <a:lstStyle/>
          <a:p>
            <a:pPr marL="0" indent="0">
              <a:buNone/>
            </a:pPr>
            <a:r>
              <a:rPr lang="en-US" b="1" u="sng" dirty="0"/>
              <a:t>45-Day Removal Exception:</a:t>
            </a:r>
          </a:p>
          <a:p>
            <a:r>
              <a:rPr lang="en-US" dirty="0"/>
              <a:t>School Personnel may remove a student to an Interim Alternative Educational Setting (“IAES”) for not more than 45 school days without regard to whether the behavior is determined to be a manifestation of the child’s disability, in cases where the child – </a:t>
            </a:r>
          </a:p>
        </p:txBody>
      </p:sp>
    </p:spTree>
    <p:extLst>
      <p:ext uri="{BB962C8B-B14F-4D97-AF65-F5344CB8AC3E}">
        <p14:creationId xmlns:p14="http://schemas.microsoft.com/office/powerpoint/2010/main" val="1419417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42899" y="2016125"/>
            <a:ext cx="6248401" cy="3937000"/>
          </a:xfrm>
        </p:spPr>
        <p:txBody>
          <a:bodyPr>
            <a:noAutofit/>
          </a:bodyPr>
          <a:lstStyle/>
          <a:p>
            <a:pPr marL="0" indent="0">
              <a:buNone/>
            </a:pPr>
            <a:r>
              <a:rPr lang="en-US" sz="2400" b="1" dirty="0"/>
              <a:t>Weapon: </a:t>
            </a:r>
          </a:p>
          <a:p>
            <a:r>
              <a:rPr lang="en-US" sz="2400" dirty="0"/>
              <a:t>Carries or possesses a weapon to or at school, on school premises, or to or at a school function;</a:t>
            </a:r>
          </a:p>
          <a:p>
            <a:pPr marL="0" indent="0">
              <a:buNone/>
            </a:pPr>
            <a:r>
              <a:rPr lang="en-US" sz="2400" b="1" dirty="0"/>
              <a:t>Drugs:</a:t>
            </a:r>
          </a:p>
          <a:p>
            <a:r>
              <a:rPr lang="en-US" sz="2400" dirty="0"/>
              <a:t>Knowingly possesses or uses illegal drugs, or sells or solicits the sale of a controlled substance, while at school, or on school premises, or at a school function…; or</a:t>
            </a:r>
          </a:p>
          <a:p>
            <a:endParaRPr lang="en-US" sz="2400" dirty="0"/>
          </a:p>
        </p:txBody>
      </p:sp>
      <p:sp>
        <p:nvSpPr>
          <p:cNvPr id="14" name="Content Placeholder 13">
            <a:extLst>
              <a:ext uri="{FF2B5EF4-FFF2-40B4-BE49-F238E27FC236}">
                <a16:creationId xmlns:a16="http://schemas.microsoft.com/office/drawing/2014/main" id="{56DD26C1-800C-2466-4EDC-66F07E8D1FDD}"/>
              </a:ext>
            </a:extLst>
          </p:cNvPr>
          <p:cNvSpPr>
            <a:spLocks noGrp="1"/>
          </p:cNvSpPr>
          <p:nvPr>
            <p:ph sz="half" idx="2"/>
          </p:nvPr>
        </p:nvSpPr>
        <p:spPr>
          <a:xfrm>
            <a:off x="6657975" y="2016125"/>
            <a:ext cx="5353050" cy="3346824"/>
          </a:xfrm>
        </p:spPr>
        <p:txBody>
          <a:bodyPr>
            <a:normAutofit/>
          </a:bodyPr>
          <a:lstStyle/>
          <a:p>
            <a:pPr marL="0" indent="0">
              <a:buNone/>
            </a:pPr>
            <a:r>
              <a:rPr lang="en-US" sz="2400" b="1" dirty="0"/>
              <a:t>Serious Bodily Injury:</a:t>
            </a:r>
          </a:p>
          <a:p>
            <a:r>
              <a:rPr lang="en-US" sz="2400" dirty="0"/>
              <a:t>Has inflicted serious bodily injury upon another person while at school, on school premises, or at a school function.</a:t>
            </a:r>
          </a:p>
          <a:p>
            <a:endParaRPr lang="en-US" sz="2400" dirty="0"/>
          </a:p>
        </p:txBody>
      </p:sp>
      <p:sp>
        <p:nvSpPr>
          <p:cNvPr id="2" name="Title 1"/>
          <p:cNvSpPr>
            <a:spLocks noGrp="1"/>
          </p:cNvSpPr>
          <p:nvPr>
            <p:ph type="title"/>
          </p:nvPr>
        </p:nvSpPr>
        <p:spPr>
          <a:xfrm>
            <a:off x="533400" y="1023258"/>
            <a:ext cx="10217088" cy="996043"/>
          </a:xfrm>
        </p:spPr>
        <p:txBody>
          <a:bodyPr>
            <a:normAutofit fontScale="90000"/>
          </a:bodyPr>
          <a:lstStyle/>
          <a:p>
            <a:r>
              <a:rPr lang="en-US" sz="6700" dirty="0"/>
              <a:t>45</a:t>
            </a:r>
            <a:r>
              <a:rPr lang="en-US" sz="5000" dirty="0"/>
              <a:t>-Day Exception</a:t>
            </a:r>
          </a:p>
        </p:txBody>
      </p:sp>
    </p:spTree>
    <p:extLst>
      <p:ext uri="{BB962C8B-B14F-4D97-AF65-F5344CB8AC3E}">
        <p14:creationId xmlns:p14="http://schemas.microsoft.com/office/powerpoint/2010/main" val="1156419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fontScale="90000"/>
          </a:bodyPr>
          <a:lstStyle/>
          <a:p>
            <a:r>
              <a:rPr lang="en-US" sz="6000" dirty="0"/>
              <a:t>45</a:t>
            </a:r>
            <a:r>
              <a:rPr lang="en-US" dirty="0"/>
              <a:t>-Day Exception</a:t>
            </a:r>
          </a:p>
        </p:txBody>
      </p:sp>
      <p:sp>
        <p:nvSpPr>
          <p:cNvPr id="3" name="Content Placeholder 2"/>
          <p:cNvSpPr>
            <a:spLocks noGrp="1"/>
          </p:cNvSpPr>
          <p:nvPr>
            <p:ph idx="1"/>
          </p:nvPr>
        </p:nvSpPr>
        <p:spPr>
          <a:xfrm>
            <a:off x="752474" y="2114167"/>
            <a:ext cx="11179113" cy="3899141"/>
          </a:xfrm>
        </p:spPr>
        <p:txBody>
          <a:bodyPr>
            <a:normAutofit fontScale="92500" lnSpcReduction="20000"/>
          </a:bodyPr>
          <a:lstStyle/>
          <a:p>
            <a:r>
              <a:rPr lang="en-US" dirty="0"/>
              <a:t>District can use 45-Day exception without regard to whether behavior was determined to be a manifestation.</a:t>
            </a:r>
          </a:p>
          <a:p>
            <a:r>
              <a:rPr lang="en-US" dirty="0"/>
              <a:t>Must still conduct manifestation determination.</a:t>
            </a:r>
          </a:p>
          <a:p>
            <a:r>
              <a:rPr lang="en-US" dirty="0"/>
              <a:t>FBA and BIP – necessary for related behavior.  As appropriate for unrelated behavior.</a:t>
            </a:r>
          </a:p>
          <a:p>
            <a:r>
              <a:rPr lang="en-US" dirty="0"/>
              <a:t>School personnel decision.</a:t>
            </a:r>
          </a:p>
          <a:p>
            <a:r>
              <a:rPr lang="en-US" dirty="0"/>
              <a:t>CANNOT be for more than 45 school days.</a:t>
            </a:r>
          </a:p>
          <a:p>
            <a:r>
              <a:rPr lang="en-US" dirty="0"/>
              <a:t>Interim setting and services are determined by IEP Team.  </a:t>
            </a:r>
          </a:p>
        </p:txBody>
      </p:sp>
    </p:spTree>
    <p:extLst>
      <p:ext uri="{BB962C8B-B14F-4D97-AF65-F5344CB8AC3E}">
        <p14:creationId xmlns:p14="http://schemas.microsoft.com/office/powerpoint/2010/main" val="18344839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402653-D972-390A-6F3A-6E7B04FF14B6}"/>
              </a:ext>
            </a:extLst>
          </p:cNvPr>
          <p:cNvSpPr>
            <a:spLocks noGrp="1"/>
          </p:cNvSpPr>
          <p:nvPr>
            <p:ph type="title"/>
          </p:nvPr>
        </p:nvSpPr>
        <p:spPr/>
        <p:txBody>
          <a:bodyPr/>
          <a:lstStyle/>
          <a:p>
            <a:r>
              <a:rPr lang="en-US" dirty="0"/>
              <a:t>Scenario #5</a:t>
            </a:r>
          </a:p>
        </p:txBody>
      </p:sp>
      <p:sp>
        <p:nvSpPr>
          <p:cNvPr id="5" name="Content Placeholder 4">
            <a:extLst>
              <a:ext uri="{FF2B5EF4-FFF2-40B4-BE49-F238E27FC236}">
                <a16:creationId xmlns:a16="http://schemas.microsoft.com/office/drawing/2014/main" id="{840437CB-FBE1-A99D-BAD9-9A4F703000F0}"/>
              </a:ext>
            </a:extLst>
          </p:cNvPr>
          <p:cNvSpPr>
            <a:spLocks noGrp="1"/>
          </p:cNvSpPr>
          <p:nvPr>
            <p:ph idx="1"/>
          </p:nvPr>
        </p:nvSpPr>
        <p:spPr/>
        <p:txBody>
          <a:bodyPr/>
          <a:lstStyle/>
          <a:p>
            <a:pPr marL="0" indent="0">
              <a:buNone/>
            </a:pPr>
            <a:r>
              <a:rPr lang="en-US" dirty="0"/>
              <a:t>Student with IEP charged and arrested for involuntary manslaughter. </a:t>
            </a:r>
          </a:p>
          <a:p>
            <a:pPr marL="0" indent="0">
              <a:buNone/>
            </a:pPr>
            <a:r>
              <a:rPr lang="en-US" dirty="0"/>
              <a:t>Student currently in jail.</a:t>
            </a:r>
          </a:p>
        </p:txBody>
      </p:sp>
      <p:pic>
        <p:nvPicPr>
          <p:cNvPr id="6" name="Content Placeholder 17">
            <a:extLst>
              <a:ext uri="{FF2B5EF4-FFF2-40B4-BE49-F238E27FC236}">
                <a16:creationId xmlns:a16="http://schemas.microsoft.com/office/drawing/2014/main" id="{9C48702C-7767-4452-6C89-81BB51084D25}"/>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6"/>
                    </a14:imgEffect>
                  </a14:imgLayer>
                </a14:imgProps>
              </a:ext>
            </a:extLst>
          </a:blip>
          <a:srcRect t="30738" b="30738"/>
          <a:stretch/>
        </p:blipFill>
        <p:spPr>
          <a:xfrm>
            <a:off x="715029" y="914400"/>
            <a:ext cx="10761942" cy="2743200"/>
          </a:xfrm>
          <a:prstGeom prst="rect">
            <a:avLst/>
          </a:prstGeom>
        </p:spPr>
      </p:pic>
    </p:spTree>
    <p:extLst>
      <p:ext uri="{BB962C8B-B14F-4D97-AF65-F5344CB8AC3E}">
        <p14:creationId xmlns:p14="http://schemas.microsoft.com/office/powerpoint/2010/main" val="3153489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3CCD9DD-D0C1-9768-E80D-3278A149CFBF}"/>
              </a:ext>
            </a:extLst>
          </p:cNvPr>
          <p:cNvSpPr>
            <a:spLocks noGrp="1"/>
          </p:cNvSpPr>
          <p:nvPr>
            <p:ph type="ctrTitle"/>
          </p:nvPr>
        </p:nvSpPr>
        <p:spPr>
          <a:xfrm>
            <a:off x="678656" y="1299883"/>
            <a:ext cx="10834687" cy="3487738"/>
          </a:xfrm>
          <a:ln w="76200">
            <a:noFill/>
          </a:ln>
        </p:spPr>
        <p:txBody>
          <a:bodyPr>
            <a:normAutofit/>
          </a:bodyPr>
          <a:lstStyle/>
          <a:p>
            <a:pPr algn="ctr"/>
            <a:r>
              <a:rPr lang="en-US" dirty="0">
                <a:solidFill>
                  <a:srgbClr val="7E28CD"/>
                </a:solidFill>
              </a:rPr>
              <a:t>What is the </a:t>
            </a:r>
            <a:br>
              <a:rPr lang="en-US" dirty="0"/>
            </a:br>
            <a:r>
              <a:rPr lang="en-US" dirty="0">
                <a:solidFill>
                  <a:srgbClr val="343248"/>
                </a:solidFill>
              </a:rPr>
              <a:t>Missouri Safe Schools Act?</a:t>
            </a:r>
          </a:p>
        </p:txBody>
      </p:sp>
    </p:spTree>
    <p:extLst>
      <p:ext uri="{BB962C8B-B14F-4D97-AF65-F5344CB8AC3E}">
        <p14:creationId xmlns:p14="http://schemas.microsoft.com/office/powerpoint/2010/main" val="1578285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a:bodyPr>
          <a:lstStyle/>
          <a:p>
            <a:r>
              <a:rPr lang="en-US" dirty="0"/>
              <a:t>Serving Students in Jail </a:t>
            </a:r>
          </a:p>
        </p:txBody>
      </p:sp>
      <p:sp>
        <p:nvSpPr>
          <p:cNvPr id="3" name="Content Placeholder 2"/>
          <p:cNvSpPr>
            <a:spLocks noGrp="1"/>
          </p:cNvSpPr>
          <p:nvPr>
            <p:ph idx="1"/>
          </p:nvPr>
        </p:nvSpPr>
        <p:spPr>
          <a:xfrm>
            <a:off x="752474" y="2114167"/>
            <a:ext cx="11179113" cy="3899141"/>
          </a:xfrm>
        </p:spPr>
        <p:txBody>
          <a:bodyPr/>
          <a:lstStyle/>
          <a:p>
            <a:r>
              <a:rPr lang="en-US" dirty="0"/>
              <a:t>Where is the student incarcerated?</a:t>
            </a:r>
          </a:p>
          <a:p>
            <a:pPr lvl="1"/>
            <a:r>
              <a:rPr lang="en-US" dirty="0"/>
              <a:t>IDEA makes an exception for serving students who are in Adult Prisons.</a:t>
            </a:r>
          </a:p>
          <a:p>
            <a:r>
              <a:rPr lang="en-US" dirty="0"/>
              <a:t>We </a:t>
            </a:r>
            <a:r>
              <a:rPr lang="en-US" u="sng" dirty="0"/>
              <a:t>DO have to serve sped students in local, city or county jails</a:t>
            </a:r>
            <a:r>
              <a:rPr lang="en-US" dirty="0"/>
              <a:t>.</a:t>
            </a:r>
          </a:p>
          <a:p>
            <a:endParaRPr lang="en-US" dirty="0"/>
          </a:p>
        </p:txBody>
      </p:sp>
    </p:spTree>
    <p:extLst>
      <p:ext uri="{BB962C8B-B14F-4D97-AF65-F5344CB8AC3E}">
        <p14:creationId xmlns:p14="http://schemas.microsoft.com/office/powerpoint/2010/main" val="319000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a:bodyPr>
          <a:lstStyle/>
          <a:p>
            <a:r>
              <a:rPr lang="en-US" dirty="0"/>
              <a:t>Law Enforcement Refusal</a:t>
            </a:r>
          </a:p>
        </p:txBody>
      </p:sp>
      <p:sp>
        <p:nvSpPr>
          <p:cNvPr id="3" name="Content Placeholder 2"/>
          <p:cNvSpPr>
            <a:spLocks noGrp="1"/>
          </p:cNvSpPr>
          <p:nvPr>
            <p:ph idx="1"/>
          </p:nvPr>
        </p:nvSpPr>
        <p:spPr>
          <a:xfrm>
            <a:off x="752474" y="2114167"/>
            <a:ext cx="11179113" cy="3899141"/>
          </a:xfrm>
        </p:spPr>
        <p:txBody>
          <a:bodyPr>
            <a:normAutofit/>
          </a:bodyPr>
          <a:lstStyle/>
          <a:p>
            <a:r>
              <a:rPr lang="en-US" dirty="0"/>
              <a:t>If for security reasons local law enforcement will not allow sped services to be provided:</a:t>
            </a:r>
          </a:p>
          <a:p>
            <a:pPr lvl="1"/>
            <a:r>
              <a:rPr lang="en-US" dirty="0"/>
              <a:t>document that District located and offered services but were denied access.  </a:t>
            </a:r>
          </a:p>
          <a:p>
            <a:r>
              <a:rPr lang="en-US" dirty="0"/>
              <a:t>If student refuses to receive services while in jail:</a:t>
            </a:r>
          </a:p>
          <a:p>
            <a:pPr lvl="1"/>
            <a:r>
              <a:rPr lang="en-US" dirty="0"/>
              <a:t>document that District located and offered services but student refused.  </a:t>
            </a:r>
          </a:p>
          <a:p>
            <a:pPr lvl="1"/>
            <a:endParaRPr lang="en-US" dirty="0"/>
          </a:p>
        </p:txBody>
      </p:sp>
    </p:spTree>
    <p:extLst>
      <p:ext uri="{BB962C8B-B14F-4D97-AF65-F5344CB8AC3E}">
        <p14:creationId xmlns:p14="http://schemas.microsoft.com/office/powerpoint/2010/main" val="3311372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0FC7-A6F4-8FBB-1A7D-882A360C96E8}"/>
              </a:ext>
            </a:extLst>
          </p:cNvPr>
          <p:cNvSpPr>
            <a:spLocks noGrp="1"/>
          </p:cNvSpPr>
          <p:nvPr>
            <p:ph type="title"/>
          </p:nvPr>
        </p:nvSpPr>
        <p:spPr>
          <a:xfrm>
            <a:off x="260413" y="4660179"/>
            <a:ext cx="3844031" cy="1818365"/>
          </a:xfrm>
        </p:spPr>
        <p:txBody>
          <a:bodyPr>
            <a:normAutofit/>
          </a:bodyPr>
          <a:lstStyle/>
          <a:p>
            <a:r>
              <a:rPr lang="en-US" dirty="0"/>
              <a:t>Scenario #6</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4359790" y="3973409"/>
            <a:ext cx="7559612" cy="2798761"/>
          </a:xfrm>
        </p:spPr>
        <p:txBody>
          <a:bodyPr>
            <a:normAutofit/>
          </a:bodyPr>
          <a:lstStyle/>
          <a:p>
            <a:pPr marL="0" indent="0">
              <a:buNone/>
            </a:pPr>
            <a:r>
              <a:rPr lang="en-US" dirty="0"/>
              <a:t>Student is arrested for sexual misconduct for sexual contact with a girl in his car in school parking lot at night.</a:t>
            </a:r>
          </a:p>
        </p:txBody>
      </p:sp>
      <p:pic>
        <p:nvPicPr>
          <p:cNvPr id="6" name="Content Placeholder 17">
            <a:extLst>
              <a:ext uri="{FF2B5EF4-FFF2-40B4-BE49-F238E27FC236}">
                <a16:creationId xmlns:a16="http://schemas.microsoft.com/office/drawing/2014/main" id="{DCCC9F3E-C5F6-E98E-FC91-68046A129FEF}"/>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0"/>
                    </a14:imgEffect>
                    <a14:imgEffect>
                      <a14:brightnessContrast bright="-10000" contrast="9000"/>
                    </a14:imgEffect>
                  </a14:imgLayer>
                </a14:imgProps>
              </a:ext>
            </a:extLst>
          </a:blip>
          <a:srcRect l="12846" t="48216" r="8983" b="16438"/>
          <a:stretch/>
        </p:blipFill>
        <p:spPr>
          <a:xfrm>
            <a:off x="715029" y="914400"/>
            <a:ext cx="10761942" cy="2743200"/>
          </a:xfrm>
          <a:prstGeom prst="rect">
            <a:avLst/>
          </a:prstGeom>
        </p:spPr>
      </p:pic>
    </p:spTree>
    <p:extLst>
      <p:ext uri="{BB962C8B-B14F-4D97-AF65-F5344CB8AC3E}">
        <p14:creationId xmlns:p14="http://schemas.microsoft.com/office/powerpoint/2010/main" val="3559742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830648-57C6-78BF-6AE4-30158026B652}"/>
              </a:ext>
            </a:extLst>
          </p:cNvPr>
          <p:cNvSpPr>
            <a:spLocks noGrp="1"/>
          </p:cNvSpPr>
          <p:nvPr>
            <p:ph type="title"/>
          </p:nvPr>
        </p:nvSpPr>
        <p:spPr>
          <a:xfrm>
            <a:off x="533400" y="1023258"/>
            <a:ext cx="10217088" cy="996043"/>
          </a:xfrm>
        </p:spPr>
        <p:txBody>
          <a:bodyPr>
            <a:noAutofit/>
          </a:bodyPr>
          <a:lstStyle/>
          <a:p>
            <a:r>
              <a:rPr lang="en-US" dirty="0"/>
              <a:t>Sexual Misconduct</a:t>
            </a:r>
          </a:p>
        </p:txBody>
      </p:sp>
      <p:sp>
        <p:nvSpPr>
          <p:cNvPr id="3" name="Content Placeholder 2"/>
          <p:cNvSpPr>
            <a:spLocks noGrp="1"/>
          </p:cNvSpPr>
          <p:nvPr>
            <p:ph idx="1"/>
          </p:nvPr>
        </p:nvSpPr>
        <p:spPr>
          <a:xfrm>
            <a:off x="752474" y="2114167"/>
            <a:ext cx="11179113" cy="3899141"/>
          </a:xfrm>
        </p:spPr>
        <p:txBody>
          <a:bodyPr>
            <a:normAutofit/>
          </a:bodyPr>
          <a:lstStyle/>
          <a:p>
            <a:r>
              <a:rPr lang="en-US" dirty="0"/>
              <a:t>Obligations under Title IX</a:t>
            </a:r>
          </a:p>
          <a:p>
            <a:r>
              <a:rPr lang="en-US" dirty="0"/>
              <a:t>Supportive Measures</a:t>
            </a:r>
          </a:p>
          <a:p>
            <a:r>
              <a:rPr lang="en-US" dirty="0"/>
              <a:t>Investigate under AC / ACA or 1300 / 1301</a:t>
            </a:r>
          </a:p>
          <a:p>
            <a:r>
              <a:rPr lang="en-US" dirty="0"/>
              <a:t>Discipline under Student Code of Conduct</a:t>
            </a:r>
          </a:p>
        </p:txBody>
      </p:sp>
    </p:spTree>
    <p:extLst>
      <p:ext uri="{BB962C8B-B14F-4D97-AF65-F5344CB8AC3E}">
        <p14:creationId xmlns:p14="http://schemas.microsoft.com/office/powerpoint/2010/main" val="4863307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0FC7-A6F4-8FBB-1A7D-882A360C96E8}"/>
              </a:ext>
            </a:extLst>
          </p:cNvPr>
          <p:cNvSpPr>
            <a:spLocks noGrp="1"/>
          </p:cNvSpPr>
          <p:nvPr>
            <p:ph type="title"/>
          </p:nvPr>
        </p:nvSpPr>
        <p:spPr>
          <a:xfrm>
            <a:off x="260413" y="4660179"/>
            <a:ext cx="3844031" cy="1818365"/>
          </a:xfrm>
        </p:spPr>
        <p:txBody>
          <a:bodyPr>
            <a:normAutofit/>
          </a:bodyPr>
          <a:lstStyle/>
          <a:p>
            <a:r>
              <a:rPr lang="en-US" dirty="0"/>
              <a:t>Scenario #7</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4359790" y="3973409"/>
            <a:ext cx="7559612" cy="2798761"/>
          </a:xfrm>
        </p:spPr>
        <p:txBody>
          <a:bodyPr>
            <a:normAutofit/>
          </a:bodyPr>
          <a:lstStyle/>
          <a:p>
            <a:pPr marL="0" indent="0">
              <a:buNone/>
            </a:pPr>
            <a:r>
              <a:rPr lang="en-US" dirty="0"/>
              <a:t>Student is suspended for </a:t>
            </a:r>
            <a:r>
              <a:rPr lang="en-US" sz="4800" dirty="0">
                <a:solidFill>
                  <a:srgbClr val="FF0000"/>
                </a:solidFill>
              </a:rPr>
              <a:t>180</a:t>
            </a:r>
            <a:r>
              <a:rPr lang="en-US" dirty="0">
                <a:solidFill>
                  <a:srgbClr val="FF0000"/>
                </a:solidFill>
              </a:rPr>
              <a:t> </a:t>
            </a:r>
            <a:r>
              <a:rPr lang="en-US" dirty="0"/>
              <a:t>School Days for </a:t>
            </a:r>
            <a:r>
              <a:rPr lang="en-US" b="1" i="0" dirty="0">
                <a:solidFill>
                  <a:srgbClr val="000000"/>
                </a:solidFill>
                <a:effectLst/>
              </a:rPr>
              <a:t>possession of a hunting rifle at school.   </a:t>
            </a:r>
            <a:endParaRPr lang="en-US" b="1" dirty="0"/>
          </a:p>
        </p:txBody>
      </p:sp>
      <p:pic>
        <p:nvPicPr>
          <p:cNvPr id="6" name="Content Placeholder 17">
            <a:extLst>
              <a:ext uri="{FF2B5EF4-FFF2-40B4-BE49-F238E27FC236}">
                <a16:creationId xmlns:a16="http://schemas.microsoft.com/office/drawing/2014/main" id="{DCCC9F3E-C5F6-E98E-FC91-68046A129FEF}"/>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Lst>
          </a:blip>
          <a:srcRect t="30883" b="30883"/>
          <a:stretch/>
        </p:blipFill>
        <p:spPr>
          <a:xfrm>
            <a:off x="715029" y="914400"/>
            <a:ext cx="10761942" cy="2743200"/>
          </a:xfrm>
          <a:prstGeom prst="rect">
            <a:avLst/>
          </a:prstGeom>
        </p:spPr>
      </p:pic>
    </p:spTree>
    <p:extLst>
      <p:ext uri="{BB962C8B-B14F-4D97-AF65-F5344CB8AC3E}">
        <p14:creationId xmlns:p14="http://schemas.microsoft.com/office/powerpoint/2010/main" val="3880378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34830648-57C6-78BF-6AE4-30158026B652}"/>
              </a:ext>
            </a:extLst>
          </p:cNvPr>
          <p:cNvSpPr>
            <a:spLocks noGrp="1"/>
          </p:cNvSpPr>
          <p:nvPr>
            <p:ph type="title"/>
          </p:nvPr>
        </p:nvSpPr>
        <p:spPr>
          <a:xfrm>
            <a:off x="533400" y="1023258"/>
            <a:ext cx="10217088" cy="996043"/>
          </a:xfrm>
        </p:spPr>
        <p:txBody>
          <a:bodyPr>
            <a:noAutofit/>
          </a:bodyPr>
          <a:lstStyle/>
          <a:p>
            <a:r>
              <a:rPr lang="en-US" dirty="0"/>
              <a:t>Banning Students from Coming Within </a:t>
            </a:r>
            <a:r>
              <a:rPr lang="en-US" sz="6000" dirty="0"/>
              <a:t>1000</a:t>
            </a:r>
            <a:r>
              <a:rPr lang="en-US" dirty="0"/>
              <a:t> Feet of School Property</a:t>
            </a:r>
          </a:p>
        </p:txBody>
      </p:sp>
      <p:sp>
        <p:nvSpPr>
          <p:cNvPr id="3" name="Content Placeholder 2"/>
          <p:cNvSpPr>
            <a:spLocks noGrp="1"/>
          </p:cNvSpPr>
          <p:nvPr>
            <p:ph idx="1"/>
          </p:nvPr>
        </p:nvSpPr>
        <p:spPr>
          <a:xfrm>
            <a:off x="506443" y="2485137"/>
            <a:ext cx="11179113" cy="3044077"/>
          </a:xfrm>
        </p:spPr>
        <p:txBody>
          <a:bodyPr>
            <a:normAutofit/>
          </a:bodyPr>
          <a:lstStyle/>
          <a:p>
            <a:r>
              <a:rPr lang="en-US" dirty="0"/>
              <a:t>A suspended student must be prohibited from coming within 1000 feet of school district property if the suspension is for:</a:t>
            </a:r>
          </a:p>
          <a:p>
            <a:pPr lvl="1"/>
            <a:r>
              <a:rPr lang="en-US" dirty="0"/>
              <a:t>an offense listed in Section 160.261.2 </a:t>
            </a:r>
          </a:p>
          <a:p>
            <a:pPr lvl="1"/>
            <a:r>
              <a:rPr lang="en-US" dirty="0"/>
              <a:t>an act of school violence or drug-related activity defined by district policy as a serious violation of school policy</a:t>
            </a:r>
          </a:p>
        </p:txBody>
      </p:sp>
    </p:spTree>
    <p:extLst>
      <p:ext uri="{BB962C8B-B14F-4D97-AF65-F5344CB8AC3E}">
        <p14:creationId xmlns:p14="http://schemas.microsoft.com/office/powerpoint/2010/main" val="42270617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a:extLst>
              <a:ext uri="{FF2B5EF4-FFF2-40B4-BE49-F238E27FC236}">
                <a16:creationId xmlns:a16="http://schemas.microsoft.com/office/drawing/2014/main" id="{04C97D30-C23B-C7CF-1E28-7FC80F9D7FE9}"/>
              </a:ext>
            </a:extLst>
          </p:cNvPr>
          <p:cNvSpPr>
            <a:spLocks noGrp="1"/>
          </p:cNvSpPr>
          <p:nvPr>
            <p:ph type="title"/>
          </p:nvPr>
        </p:nvSpPr>
        <p:spPr>
          <a:xfrm>
            <a:off x="533400" y="1023258"/>
            <a:ext cx="10217088" cy="996043"/>
          </a:xfrm>
        </p:spPr>
        <p:txBody>
          <a:bodyPr>
            <a:noAutofit/>
          </a:bodyPr>
          <a:lstStyle/>
          <a:p>
            <a:r>
              <a:rPr lang="en-US" dirty="0"/>
              <a:t>Banning Students from Coming Within </a:t>
            </a:r>
            <a:r>
              <a:rPr lang="en-US" sz="6000" dirty="0"/>
              <a:t>1000</a:t>
            </a:r>
            <a:r>
              <a:rPr lang="en-US" dirty="0"/>
              <a:t> Feet of School Property</a:t>
            </a:r>
          </a:p>
        </p:txBody>
      </p:sp>
      <p:sp>
        <p:nvSpPr>
          <p:cNvPr id="3" name="Content Placeholder 2"/>
          <p:cNvSpPr>
            <a:spLocks noGrp="1"/>
          </p:cNvSpPr>
          <p:nvPr>
            <p:ph idx="1"/>
          </p:nvPr>
        </p:nvSpPr>
        <p:spPr>
          <a:xfrm>
            <a:off x="752474" y="2434975"/>
            <a:ext cx="11179113" cy="3578333"/>
          </a:xfrm>
        </p:spPr>
        <p:txBody>
          <a:bodyPr>
            <a:normAutofit fontScale="85000" lnSpcReduction="20000"/>
          </a:bodyPr>
          <a:lstStyle/>
          <a:p>
            <a:pPr marL="0" indent="0">
              <a:buNone/>
            </a:pPr>
            <a:r>
              <a:rPr lang="en-US" b="1" u="sng" dirty="0"/>
              <a:t>Exceptions:</a:t>
            </a:r>
          </a:p>
          <a:p>
            <a:pPr marL="514350" indent="-514350">
              <a:buFont typeface="+mj-lt"/>
              <a:buAutoNum type="arabicPeriod"/>
            </a:pPr>
            <a:r>
              <a:rPr lang="en-US" dirty="0"/>
              <a:t>The superintendent has consented and:</a:t>
            </a:r>
          </a:p>
          <a:p>
            <a:pPr marL="971550" lvl="1" indent="-514350">
              <a:buFont typeface="+mj-lt"/>
              <a:buAutoNum type="alphaLcParenR"/>
            </a:pPr>
            <a:r>
              <a:rPr lang="en-US" dirty="0"/>
              <a:t>Student is supervised by parent or guardian; or</a:t>
            </a:r>
          </a:p>
          <a:p>
            <a:pPr marL="971550" lvl="1" indent="-514350">
              <a:buFont typeface="+mj-lt"/>
              <a:buAutoNum type="alphaLcParenR"/>
            </a:pPr>
            <a:r>
              <a:rPr lang="en-US" dirty="0"/>
              <a:t>Student is supervised by another adult designated in writing to the school’s Principal; OR</a:t>
            </a:r>
          </a:p>
          <a:p>
            <a:pPr marL="514350" indent="-514350">
              <a:buFont typeface="+mj-lt"/>
              <a:buAutoNum type="arabicPeriod"/>
            </a:pPr>
            <a:r>
              <a:rPr lang="en-US" dirty="0"/>
              <a:t>Student is in an alternative school located within 1000 feet of a district school; OR</a:t>
            </a:r>
          </a:p>
          <a:p>
            <a:pPr marL="514350" indent="-514350">
              <a:buFont typeface="+mj-lt"/>
              <a:buAutoNum type="arabicPeriod"/>
            </a:pPr>
            <a:r>
              <a:rPr lang="en-US" dirty="0"/>
              <a:t>Student lives within 1000 feet of a district school</a:t>
            </a:r>
          </a:p>
          <a:p>
            <a:endParaRPr lang="en-US" dirty="0"/>
          </a:p>
          <a:p>
            <a:endParaRPr lang="en-US" dirty="0"/>
          </a:p>
        </p:txBody>
      </p:sp>
    </p:spTree>
    <p:extLst>
      <p:ext uri="{BB962C8B-B14F-4D97-AF65-F5344CB8AC3E}">
        <p14:creationId xmlns:p14="http://schemas.microsoft.com/office/powerpoint/2010/main" val="2609055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0FC7-A6F4-8FBB-1A7D-882A360C96E8}"/>
              </a:ext>
            </a:extLst>
          </p:cNvPr>
          <p:cNvSpPr>
            <a:spLocks noGrp="1"/>
          </p:cNvSpPr>
          <p:nvPr>
            <p:ph type="title"/>
          </p:nvPr>
        </p:nvSpPr>
        <p:spPr/>
        <p:txBody>
          <a:bodyPr>
            <a:normAutofit/>
          </a:bodyPr>
          <a:lstStyle/>
          <a:p>
            <a:r>
              <a:rPr lang="en-US" dirty="0"/>
              <a:t>Scenario #8</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p:txBody>
          <a:bodyPr>
            <a:normAutofit fontScale="85000" lnSpcReduction="20000"/>
          </a:bodyPr>
          <a:lstStyle/>
          <a:p>
            <a:pPr marL="0" indent="0">
              <a:buNone/>
            </a:pPr>
            <a:r>
              <a:rPr lang="en-US" dirty="0"/>
              <a:t>Former Student alleged to have sexually molested a younger relative in the Student’s home and charged with First Degree Child Molestation. </a:t>
            </a:r>
          </a:p>
          <a:p>
            <a:pPr marL="0" indent="0">
              <a:buNone/>
            </a:pPr>
            <a:r>
              <a:rPr lang="en-US" dirty="0"/>
              <a:t>Former Student seeks to enroll in District.</a:t>
            </a:r>
          </a:p>
        </p:txBody>
      </p:sp>
      <p:pic>
        <p:nvPicPr>
          <p:cNvPr id="7" name="Content Placeholder 17">
            <a:extLst>
              <a:ext uri="{FF2B5EF4-FFF2-40B4-BE49-F238E27FC236}">
                <a16:creationId xmlns:a16="http://schemas.microsoft.com/office/drawing/2014/main" id="{BDC65FFE-B43B-3541-E6F8-30E80AFAEFFC}"/>
              </a:ext>
            </a:extLst>
          </p:cNvPr>
          <p:cNvPicPr>
            <a:picLocks noGrp="1" noChangeAspect="1"/>
          </p:cNvPicPr>
          <p:nvPr>
            <p:ph sz="quarter" idx="4294967295"/>
          </p:nvPr>
        </p:nvPicPr>
        <p:blipFill>
          <a:blip r:embed="rId2">
            <a:extLst>
              <a:ext uri="{BEBA8EAE-BF5A-486C-A8C5-ECC9F3942E4B}">
                <a14:imgProps xmlns:a14="http://schemas.microsoft.com/office/drawing/2010/main">
                  <a14:imgLayer r:embed="rId3">
                    <a14:imgEffect>
                      <a14:artisticGlowDiffused/>
                    </a14:imgEffect>
                  </a14:imgLayer>
                </a14:imgProps>
              </a:ext>
            </a:extLst>
          </a:blip>
          <a:srcRect t="41503" b="41503"/>
          <a:stretch/>
        </p:blipFill>
        <p:spPr>
          <a:xfrm>
            <a:off x="714375" y="914400"/>
            <a:ext cx="10763250" cy="2743200"/>
          </a:xfrm>
        </p:spPr>
      </p:pic>
    </p:spTree>
    <p:extLst>
      <p:ext uri="{BB962C8B-B14F-4D97-AF65-F5344CB8AC3E}">
        <p14:creationId xmlns:p14="http://schemas.microsoft.com/office/powerpoint/2010/main" val="4079470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2C1F62-AEC3-9DCF-4ED3-2B3954CD5937}"/>
              </a:ext>
            </a:extLst>
          </p:cNvPr>
          <p:cNvSpPr>
            <a:spLocks noGrp="1"/>
          </p:cNvSpPr>
          <p:nvPr>
            <p:ph type="title"/>
          </p:nvPr>
        </p:nvSpPr>
        <p:spPr>
          <a:xfrm>
            <a:off x="533400" y="1023258"/>
            <a:ext cx="10217088" cy="996043"/>
          </a:xfrm>
        </p:spPr>
        <p:txBody>
          <a:bodyPr>
            <a:normAutofit fontScale="90000"/>
          </a:bodyPr>
          <a:lstStyle/>
          <a:p>
            <a:br>
              <a:rPr lang="en-US" dirty="0"/>
            </a:br>
            <a:r>
              <a:rPr lang="en-US" dirty="0"/>
              <a:t>Reason to Suspect Admission Create Immediate Danger</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752475" y="2838092"/>
            <a:ext cx="11179175" cy="3175358"/>
          </a:xfrm>
        </p:spPr>
        <p:txBody>
          <a:bodyPr>
            <a:normAutofit lnSpcReduction="10000"/>
          </a:bodyPr>
          <a:lstStyle/>
          <a:p>
            <a:r>
              <a:rPr lang="en-US" sz="2800" kern="0" dirty="0">
                <a:solidFill>
                  <a:srgbClr val="000000"/>
                </a:solidFill>
                <a:effectLst/>
                <a:ea typeface="Times New Roman" panose="02020603050405020304" pitchFamily="18" charset="0"/>
              </a:rPr>
              <a:t>Under Missouri Revised Statute 167.020(2), in instances where there is reason to suspect that admission of a student will create an immediate danger to the safety of other students and employees of the district, the superintendent or the superintendent's designee may convene a hearing to determine whether or not the student may register. </a:t>
            </a:r>
          </a:p>
          <a:p>
            <a:r>
              <a:rPr lang="en-US" sz="2800" kern="0" dirty="0">
                <a:solidFill>
                  <a:srgbClr val="000000"/>
                </a:solidFill>
              </a:rPr>
              <a:t>Hearing Held within </a:t>
            </a:r>
            <a:r>
              <a:rPr lang="en-US" sz="2800" kern="0" dirty="0">
                <a:solidFill>
                  <a:srgbClr val="FF0000"/>
                </a:solidFill>
              </a:rPr>
              <a:t>5 Working Days </a:t>
            </a:r>
            <a:r>
              <a:rPr lang="en-US" sz="2800" kern="0" dirty="0">
                <a:solidFill>
                  <a:srgbClr val="000000"/>
                </a:solidFill>
              </a:rPr>
              <a:t>of Request to Register.</a:t>
            </a:r>
            <a:endParaRPr lang="en-US" sz="2800" dirty="0"/>
          </a:p>
        </p:txBody>
      </p:sp>
    </p:spTree>
    <p:extLst>
      <p:ext uri="{BB962C8B-B14F-4D97-AF65-F5344CB8AC3E}">
        <p14:creationId xmlns:p14="http://schemas.microsoft.com/office/powerpoint/2010/main" val="1839848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0FC7-A6F4-8FBB-1A7D-882A360C96E8}"/>
              </a:ext>
            </a:extLst>
          </p:cNvPr>
          <p:cNvSpPr>
            <a:spLocks noGrp="1"/>
          </p:cNvSpPr>
          <p:nvPr>
            <p:ph type="title"/>
          </p:nvPr>
        </p:nvSpPr>
        <p:spPr>
          <a:xfrm>
            <a:off x="260413" y="4660179"/>
            <a:ext cx="3844031" cy="1818365"/>
          </a:xfrm>
        </p:spPr>
        <p:txBody>
          <a:bodyPr>
            <a:normAutofit/>
          </a:bodyPr>
          <a:lstStyle/>
          <a:p>
            <a:r>
              <a:rPr lang="en-US" dirty="0"/>
              <a:t>Scenario #9</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4359790" y="3973409"/>
            <a:ext cx="7559612" cy="2798761"/>
          </a:xfrm>
        </p:spPr>
        <p:txBody>
          <a:bodyPr>
            <a:normAutofit/>
          </a:bodyPr>
          <a:lstStyle/>
          <a:p>
            <a:pPr marL="0" indent="0">
              <a:buNone/>
            </a:pPr>
            <a:r>
              <a:rPr lang="en-US" dirty="0"/>
              <a:t>Student suspended from former district for </a:t>
            </a:r>
            <a:r>
              <a:rPr lang="en-US" sz="4800" dirty="0">
                <a:solidFill>
                  <a:srgbClr val="FF0000"/>
                </a:solidFill>
              </a:rPr>
              <a:t>80</a:t>
            </a:r>
            <a:r>
              <a:rPr lang="en-US" dirty="0">
                <a:solidFill>
                  <a:srgbClr val="FF0000"/>
                </a:solidFill>
              </a:rPr>
              <a:t> </a:t>
            </a:r>
            <a:r>
              <a:rPr lang="en-US" dirty="0"/>
              <a:t>days but seeks enrollment at your district before she finishes her suspension.</a:t>
            </a:r>
          </a:p>
        </p:txBody>
      </p:sp>
      <p:pic>
        <p:nvPicPr>
          <p:cNvPr id="6" name="Content Placeholder 17">
            <a:extLst>
              <a:ext uri="{FF2B5EF4-FFF2-40B4-BE49-F238E27FC236}">
                <a16:creationId xmlns:a16="http://schemas.microsoft.com/office/drawing/2014/main" id="{DCCC9F3E-C5F6-E98E-FC91-68046A129FEF}"/>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Lst>
          </a:blip>
          <a:srcRect t="41004" b="20762"/>
          <a:stretch/>
        </p:blipFill>
        <p:spPr>
          <a:xfrm>
            <a:off x="715029" y="914400"/>
            <a:ext cx="10761942" cy="2743200"/>
          </a:xfrm>
          <a:prstGeom prst="rect">
            <a:avLst/>
          </a:prstGeom>
        </p:spPr>
      </p:pic>
    </p:spTree>
    <p:extLst>
      <p:ext uri="{BB962C8B-B14F-4D97-AF65-F5344CB8AC3E}">
        <p14:creationId xmlns:p14="http://schemas.microsoft.com/office/powerpoint/2010/main" val="31121685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0FC7-A6F4-8FBB-1A7D-882A360C96E8}"/>
              </a:ext>
            </a:extLst>
          </p:cNvPr>
          <p:cNvSpPr>
            <a:spLocks noGrp="1"/>
          </p:cNvSpPr>
          <p:nvPr>
            <p:ph type="title"/>
          </p:nvPr>
        </p:nvSpPr>
        <p:spPr>
          <a:xfrm>
            <a:off x="260413" y="4660179"/>
            <a:ext cx="3844031" cy="1818365"/>
          </a:xfrm>
        </p:spPr>
        <p:txBody>
          <a:bodyPr>
            <a:normAutofit/>
          </a:bodyPr>
          <a:lstStyle/>
          <a:p>
            <a:r>
              <a:rPr lang="en-US" dirty="0"/>
              <a:t>Scenario #1</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4359790" y="3973409"/>
            <a:ext cx="7559612" cy="2798761"/>
          </a:xfrm>
        </p:spPr>
        <p:txBody>
          <a:bodyPr>
            <a:normAutofit/>
          </a:bodyPr>
          <a:lstStyle/>
          <a:p>
            <a:r>
              <a:rPr lang="en-US" dirty="0"/>
              <a:t>Student, a senior, was arrested for stealing a gun off-campus. </a:t>
            </a:r>
          </a:p>
          <a:p>
            <a:r>
              <a:rPr lang="en-US" dirty="0"/>
              <a:t>This is charged as a felony.</a:t>
            </a:r>
          </a:p>
        </p:txBody>
      </p:sp>
      <p:pic>
        <p:nvPicPr>
          <p:cNvPr id="18" name="Content Placeholder 17">
            <a:extLst>
              <a:ext uri="{FF2B5EF4-FFF2-40B4-BE49-F238E27FC236}">
                <a16:creationId xmlns:a16="http://schemas.microsoft.com/office/drawing/2014/main" id="{39C7307B-4BDA-CBC8-6E57-81AB848669C6}"/>
              </a:ext>
            </a:extLst>
          </p:cNvPr>
          <p:cNvPicPr>
            <a:picLocks noGrp="1" noChangeAspect="1"/>
          </p:cNvPicPr>
          <p:nvPr>
            <p:ph sz="quarter" idx="4294967295"/>
          </p:nvPr>
        </p:nvPicPr>
        <p:blipFill>
          <a:blip r:embed="rId2">
            <a:extLst>
              <a:ext uri="{BEBA8EAE-BF5A-486C-A8C5-ECC9F3942E4B}">
                <a14:imgProps xmlns:a14="http://schemas.microsoft.com/office/drawing/2010/main">
                  <a14:imgLayer r:embed="rId3">
                    <a14:imgEffect>
                      <a14:artisticGlowDiffused intensity="7"/>
                    </a14:imgEffect>
                  </a14:imgLayer>
                </a14:imgProps>
              </a:ext>
            </a:extLst>
          </a:blip>
          <a:srcRect l="255" t="51950" r="255" b="10017"/>
          <a:stretch/>
        </p:blipFill>
        <p:spPr>
          <a:xfrm>
            <a:off x="712788" y="914400"/>
            <a:ext cx="10766425" cy="2743200"/>
          </a:xfrm>
        </p:spPr>
      </p:pic>
    </p:spTree>
    <p:extLst>
      <p:ext uri="{BB962C8B-B14F-4D97-AF65-F5344CB8AC3E}">
        <p14:creationId xmlns:p14="http://schemas.microsoft.com/office/powerpoint/2010/main" val="293567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Autofit/>
          </a:bodyPr>
          <a:lstStyle/>
          <a:p>
            <a:r>
              <a:rPr lang="en-US" sz="4000" dirty="0"/>
              <a:t>Admitting Students Suspended/Expelled from Other Schools</a:t>
            </a:r>
          </a:p>
        </p:txBody>
      </p:sp>
      <p:sp>
        <p:nvSpPr>
          <p:cNvPr id="3" name="Content Placeholder 2"/>
          <p:cNvSpPr>
            <a:spLocks noGrp="1"/>
          </p:cNvSpPr>
          <p:nvPr>
            <p:ph idx="1"/>
          </p:nvPr>
        </p:nvSpPr>
        <p:spPr>
          <a:xfrm>
            <a:off x="752474" y="2114167"/>
            <a:ext cx="11179113" cy="3899141"/>
          </a:xfrm>
        </p:spPr>
        <p:txBody>
          <a:bodyPr/>
          <a:lstStyle/>
          <a:p>
            <a:pPr marL="0" indent="0">
              <a:buNone/>
            </a:pPr>
            <a:r>
              <a:rPr lang="en-US" dirty="0"/>
              <a:t>A school district may honor a suspension or expulsion from:</a:t>
            </a:r>
          </a:p>
          <a:p>
            <a:pPr marL="971550" lvl="1" indent="-514350">
              <a:buFont typeface="+mj-lt"/>
              <a:buAutoNum type="arabicPeriod"/>
            </a:pPr>
            <a:r>
              <a:rPr lang="en-US" dirty="0"/>
              <a:t>another in-state public school</a:t>
            </a:r>
          </a:p>
          <a:p>
            <a:pPr marL="971550" lvl="1" indent="-514350">
              <a:buFont typeface="+mj-lt"/>
              <a:buAutoNum type="arabicPeriod"/>
            </a:pPr>
            <a:r>
              <a:rPr lang="en-US" dirty="0"/>
              <a:t>out-of-state public school </a:t>
            </a:r>
          </a:p>
          <a:p>
            <a:pPr marL="971550" lvl="1" indent="-514350">
              <a:buFont typeface="+mj-lt"/>
              <a:buAutoNum type="arabicPeriod"/>
            </a:pPr>
            <a:r>
              <a:rPr lang="en-US" dirty="0"/>
              <a:t>private school</a:t>
            </a:r>
          </a:p>
          <a:p>
            <a:pPr marL="971550" lvl="1" indent="-514350">
              <a:buFont typeface="+mj-lt"/>
              <a:buAutoNum type="arabicPeriod"/>
            </a:pPr>
            <a:r>
              <a:rPr lang="en-US" dirty="0"/>
              <a:t>charter school</a:t>
            </a:r>
          </a:p>
          <a:p>
            <a:pPr marL="971550" lvl="1" indent="-514350">
              <a:buFont typeface="+mj-lt"/>
              <a:buAutoNum type="arabicPeriod"/>
            </a:pPr>
            <a:r>
              <a:rPr lang="en-US" dirty="0"/>
              <a:t>parochial school,  </a:t>
            </a:r>
            <a:r>
              <a:rPr lang="en-US" i="1" dirty="0"/>
              <a:t>AFTER</a:t>
            </a:r>
          </a:p>
          <a:p>
            <a:endParaRPr lang="en-US" dirty="0"/>
          </a:p>
        </p:txBody>
      </p:sp>
    </p:spTree>
    <p:extLst>
      <p:ext uri="{BB962C8B-B14F-4D97-AF65-F5344CB8AC3E}">
        <p14:creationId xmlns:p14="http://schemas.microsoft.com/office/powerpoint/2010/main" val="2989664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7444F5-111A-BCB2-8B41-420F2743B93A}"/>
              </a:ext>
            </a:extLst>
          </p:cNvPr>
          <p:cNvSpPr>
            <a:spLocks noGrp="1"/>
          </p:cNvSpPr>
          <p:nvPr>
            <p:ph type="title"/>
          </p:nvPr>
        </p:nvSpPr>
        <p:spPr>
          <a:xfrm>
            <a:off x="533400" y="1023258"/>
            <a:ext cx="10217088" cy="996043"/>
          </a:xfrm>
        </p:spPr>
        <p:txBody>
          <a:bodyPr>
            <a:noAutofit/>
          </a:bodyPr>
          <a:lstStyle/>
          <a:p>
            <a:r>
              <a:rPr lang="en-US" sz="4000" dirty="0"/>
              <a:t>Admitting Students Suspended/Expelled from Other Schools</a:t>
            </a:r>
          </a:p>
        </p:txBody>
      </p:sp>
      <p:sp>
        <p:nvSpPr>
          <p:cNvPr id="3" name="Content Placeholder 2"/>
          <p:cNvSpPr>
            <a:spLocks noGrp="1"/>
          </p:cNvSpPr>
          <p:nvPr>
            <p:ph idx="1"/>
          </p:nvPr>
        </p:nvSpPr>
        <p:spPr>
          <a:xfrm>
            <a:off x="752474" y="2280863"/>
            <a:ext cx="11179113" cy="3732445"/>
          </a:xfrm>
        </p:spPr>
        <p:txBody>
          <a:bodyPr>
            <a:normAutofit lnSpcReduction="10000"/>
          </a:bodyPr>
          <a:lstStyle/>
          <a:p>
            <a:pPr marL="514350" indent="-514350">
              <a:buFont typeface="+mj-lt"/>
              <a:buAutoNum type="arabicPeriod"/>
            </a:pPr>
            <a:r>
              <a:rPr lang="en-US" dirty="0"/>
              <a:t>The superintendent meets with the parents, guardians, or student to determine if the conduct resulting in the suspension or expulsion would have resulted in a suspension or expulsion in the current district.</a:t>
            </a:r>
          </a:p>
          <a:p>
            <a:pPr marL="514350" indent="-514350">
              <a:buFont typeface="+mj-lt"/>
              <a:buAutoNum type="arabicPeriod"/>
            </a:pPr>
            <a:r>
              <a:rPr lang="en-US" dirty="0"/>
              <a:t>If the conduct would have been similarly disciplined, the district may honor the suspension or expulsion.</a:t>
            </a:r>
          </a:p>
          <a:p>
            <a:pPr marL="514350" indent="-514350">
              <a:buFont typeface="+mj-lt"/>
              <a:buAutoNum type="arabicPeriod"/>
            </a:pPr>
            <a:r>
              <a:rPr lang="en-US" dirty="0"/>
              <a:t>If the conduct would not have been similarly disciplined, the district must admit the student.</a:t>
            </a:r>
          </a:p>
        </p:txBody>
      </p:sp>
    </p:spTree>
    <p:extLst>
      <p:ext uri="{BB962C8B-B14F-4D97-AF65-F5344CB8AC3E}">
        <p14:creationId xmlns:p14="http://schemas.microsoft.com/office/powerpoint/2010/main" val="16989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957444F5-111A-BCB2-8B41-420F2743B93A}"/>
              </a:ext>
            </a:extLst>
          </p:cNvPr>
          <p:cNvSpPr>
            <a:spLocks noGrp="1"/>
          </p:cNvSpPr>
          <p:nvPr>
            <p:ph type="title"/>
          </p:nvPr>
        </p:nvSpPr>
        <p:spPr>
          <a:xfrm>
            <a:off x="533400" y="1023258"/>
            <a:ext cx="10217088" cy="996043"/>
          </a:xfrm>
        </p:spPr>
        <p:txBody>
          <a:bodyPr>
            <a:noAutofit/>
          </a:bodyPr>
          <a:lstStyle/>
          <a:p>
            <a:pPr>
              <a:lnSpc>
                <a:spcPts val="5000"/>
              </a:lnSpc>
            </a:pPr>
            <a:r>
              <a:rPr lang="en-US" dirty="0"/>
              <a:t>Records from other Schools</a:t>
            </a:r>
            <a:br>
              <a:rPr lang="en-US" dirty="0"/>
            </a:br>
            <a:r>
              <a:rPr lang="en-US" i="1" dirty="0"/>
              <a:t>Statute </a:t>
            </a:r>
            <a:r>
              <a:rPr lang="en-US" sz="5400" i="1" dirty="0"/>
              <a:t>160.261</a:t>
            </a:r>
            <a:endParaRPr lang="en-US" i="1" dirty="0"/>
          </a:p>
        </p:txBody>
      </p:sp>
      <p:sp>
        <p:nvSpPr>
          <p:cNvPr id="3" name="Content Placeholder 2"/>
          <p:cNvSpPr>
            <a:spLocks noGrp="1"/>
          </p:cNvSpPr>
          <p:nvPr>
            <p:ph idx="1"/>
          </p:nvPr>
        </p:nvSpPr>
        <p:spPr>
          <a:xfrm>
            <a:off x="752474" y="2114167"/>
            <a:ext cx="11179113" cy="3899141"/>
          </a:xfrm>
        </p:spPr>
        <p:txBody>
          <a:bodyPr>
            <a:normAutofit/>
          </a:bodyPr>
          <a:lstStyle/>
          <a:p>
            <a:r>
              <a:rPr lang="en-US" dirty="0"/>
              <a:t>School districts shall compile and maintain records of any serious violation of the district's discipline policy. </a:t>
            </a:r>
          </a:p>
          <a:p>
            <a:r>
              <a:rPr lang="en-US" dirty="0"/>
              <a:t>Such records shall be made available to teachers and other school district employees with a need to know. </a:t>
            </a:r>
          </a:p>
          <a:p>
            <a:r>
              <a:rPr lang="en-US" dirty="0"/>
              <a:t>Such records shall be provided to any school district in which the student subsequently attempts to enroll.</a:t>
            </a:r>
          </a:p>
        </p:txBody>
      </p:sp>
    </p:spTree>
    <p:extLst>
      <p:ext uri="{BB962C8B-B14F-4D97-AF65-F5344CB8AC3E}">
        <p14:creationId xmlns:p14="http://schemas.microsoft.com/office/powerpoint/2010/main" val="1671973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280FC7-A6F4-8FBB-1A7D-882A360C96E8}"/>
              </a:ext>
            </a:extLst>
          </p:cNvPr>
          <p:cNvSpPr>
            <a:spLocks noGrp="1"/>
          </p:cNvSpPr>
          <p:nvPr>
            <p:ph type="title"/>
          </p:nvPr>
        </p:nvSpPr>
        <p:spPr>
          <a:xfrm>
            <a:off x="260413" y="4660179"/>
            <a:ext cx="3844031" cy="1818365"/>
          </a:xfrm>
        </p:spPr>
        <p:txBody>
          <a:bodyPr>
            <a:normAutofit/>
          </a:bodyPr>
          <a:lstStyle/>
          <a:p>
            <a:r>
              <a:rPr lang="en-US" dirty="0"/>
              <a:t>Scenario #10</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4359790" y="3973409"/>
            <a:ext cx="7559612" cy="2798761"/>
          </a:xfrm>
        </p:spPr>
        <p:txBody>
          <a:bodyPr>
            <a:normAutofit/>
          </a:bodyPr>
          <a:lstStyle/>
          <a:p>
            <a:pPr marL="0" indent="0">
              <a:buNone/>
            </a:pPr>
            <a:r>
              <a:rPr lang="en-US" dirty="0"/>
              <a:t>Student suspended for </a:t>
            </a:r>
            <a:r>
              <a:rPr lang="en-US" sz="4800" dirty="0">
                <a:solidFill>
                  <a:srgbClr val="FF0000"/>
                </a:solidFill>
              </a:rPr>
              <a:t>30</a:t>
            </a:r>
            <a:r>
              <a:rPr lang="en-US" dirty="0">
                <a:solidFill>
                  <a:srgbClr val="FF0000"/>
                </a:solidFill>
              </a:rPr>
              <a:t> days </a:t>
            </a:r>
            <a:r>
              <a:rPr lang="en-US" dirty="0"/>
              <a:t>for banging the head of another student repeatedly into a table during lunch.</a:t>
            </a:r>
          </a:p>
        </p:txBody>
      </p:sp>
      <p:pic>
        <p:nvPicPr>
          <p:cNvPr id="6" name="Content Placeholder 17">
            <a:extLst>
              <a:ext uri="{FF2B5EF4-FFF2-40B4-BE49-F238E27FC236}">
                <a16:creationId xmlns:a16="http://schemas.microsoft.com/office/drawing/2014/main" id="{DCCC9F3E-C5F6-E98E-FC91-68046A129FEF}"/>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a14:imgEffect>
                  </a14:imgLayer>
                </a14:imgProps>
              </a:ext>
            </a:extLst>
          </a:blip>
          <a:srcRect t="37648" b="24590"/>
          <a:stretch/>
        </p:blipFill>
        <p:spPr>
          <a:xfrm>
            <a:off x="715029" y="914400"/>
            <a:ext cx="10761942" cy="2743200"/>
          </a:xfrm>
          <a:prstGeom prst="rect">
            <a:avLst/>
          </a:prstGeom>
        </p:spPr>
      </p:pic>
    </p:spTree>
    <p:extLst>
      <p:ext uri="{BB962C8B-B14F-4D97-AF65-F5344CB8AC3E}">
        <p14:creationId xmlns:p14="http://schemas.microsoft.com/office/powerpoint/2010/main" val="3908507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fontScale="90000"/>
          </a:bodyPr>
          <a:lstStyle/>
          <a:p>
            <a:r>
              <a:rPr lang="en-US" dirty="0"/>
              <a:t>Readmitting Students Suspended for </a:t>
            </a:r>
            <a:br>
              <a:rPr lang="en-US" dirty="0"/>
            </a:br>
            <a:r>
              <a:rPr lang="en-US" dirty="0"/>
              <a:t>Acts of School Violence</a:t>
            </a:r>
          </a:p>
        </p:txBody>
      </p:sp>
      <p:sp>
        <p:nvSpPr>
          <p:cNvPr id="3" name="Content Placeholder 2"/>
          <p:cNvSpPr>
            <a:spLocks noGrp="1"/>
          </p:cNvSpPr>
          <p:nvPr>
            <p:ph idx="1"/>
          </p:nvPr>
        </p:nvSpPr>
        <p:spPr>
          <a:xfrm>
            <a:off x="752474" y="2114167"/>
            <a:ext cx="11179113" cy="3899141"/>
          </a:xfrm>
        </p:spPr>
        <p:txBody>
          <a:bodyPr>
            <a:normAutofit fontScale="92500" lnSpcReduction="10000"/>
          </a:bodyPr>
          <a:lstStyle/>
          <a:p>
            <a:r>
              <a:rPr lang="en-US" dirty="0"/>
              <a:t>A student cannot be readmitted, enrolled or otherwise allowed to attend school after being suspended or expelled from a public or private school </a:t>
            </a:r>
            <a:r>
              <a:rPr lang="en-US" dirty="0">
                <a:solidFill>
                  <a:srgbClr val="FF0000"/>
                </a:solidFill>
              </a:rPr>
              <a:t>for more than 10 consecutive school days for an Act of School Violence until a conference is held</a:t>
            </a:r>
            <a:r>
              <a:rPr lang="en-US" dirty="0"/>
              <a:t> to review the conduct that resulted in the discipline and any remedial actions necessary to prevent any future occurrences.</a:t>
            </a:r>
          </a:p>
          <a:p>
            <a:r>
              <a:rPr lang="en-US" dirty="0">
                <a:solidFill>
                  <a:srgbClr val="FF0000"/>
                </a:solidFill>
              </a:rPr>
              <a:t>Act of School Violence</a:t>
            </a:r>
            <a:r>
              <a:rPr lang="en-US" dirty="0"/>
              <a:t>: the exertion of physical force by a student with the intent to do serious physical injury to another person while on school property.</a:t>
            </a:r>
          </a:p>
        </p:txBody>
      </p:sp>
    </p:spTree>
    <p:extLst>
      <p:ext uri="{BB962C8B-B14F-4D97-AF65-F5344CB8AC3E}">
        <p14:creationId xmlns:p14="http://schemas.microsoft.com/office/powerpoint/2010/main" val="245684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3FFBC8-F5FB-B53A-264A-23C316FBFED6}"/>
              </a:ext>
            </a:extLst>
          </p:cNvPr>
          <p:cNvSpPr>
            <a:spLocks noGrp="1"/>
          </p:cNvSpPr>
          <p:nvPr>
            <p:ph type="title"/>
          </p:nvPr>
        </p:nvSpPr>
        <p:spPr>
          <a:xfrm>
            <a:off x="533400" y="1023258"/>
            <a:ext cx="10217088" cy="996043"/>
          </a:xfrm>
        </p:spPr>
        <p:txBody>
          <a:bodyPr>
            <a:normAutofit fontScale="90000"/>
          </a:bodyPr>
          <a:lstStyle/>
          <a:p>
            <a:r>
              <a:rPr lang="en-US" dirty="0"/>
              <a:t>Readmitting Students Suspended for </a:t>
            </a:r>
            <a:br>
              <a:rPr lang="en-US" dirty="0"/>
            </a:br>
            <a:r>
              <a:rPr lang="en-US" dirty="0"/>
              <a:t>Acts of School Violence</a:t>
            </a:r>
          </a:p>
        </p:txBody>
      </p:sp>
      <p:sp>
        <p:nvSpPr>
          <p:cNvPr id="3" name="Content Placeholder 2"/>
          <p:cNvSpPr>
            <a:spLocks noGrp="1"/>
          </p:cNvSpPr>
          <p:nvPr>
            <p:ph idx="1"/>
          </p:nvPr>
        </p:nvSpPr>
        <p:spPr>
          <a:xfrm>
            <a:off x="752474" y="2311685"/>
            <a:ext cx="11179113" cy="3701623"/>
          </a:xfrm>
        </p:spPr>
        <p:txBody>
          <a:bodyPr>
            <a:normAutofit fontScale="92500" lnSpcReduction="10000"/>
          </a:bodyPr>
          <a:lstStyle/>
          <a:p>
            <a:r>
              <a:rPr lang="en-US" dirty="0"/>
              <a:t>The following people will be included in the conference, but failure to appear does not preclude holding the conference:</a:t>
            </a:r>
          </a:p>
          <a:p>
            <a:pPr lvl="1"/>
            <a:r>
              <a:rPr lang="en-US" dirty="0"/>
              <a:t>Appropriate school officials including any teacher directly involved in the conduct that resulted in the suspension or expulsion</a:t>
            </a:r>
          </a:p>
          <a:p>
            <a:pPr lvl="1"/>
            <a:r>
              <a:rPr lang="en-US" dirty="0"/>
              <a:t>The student, parent/guardian, or any agency having legal jurisdiction, care, custody or control of the student. These parties will receive written notice of the conference.</a:t>
            </a:r>
          </a:p>
          <a:p>
            <a:endParaRPr lang="en-US" dirty="0"/>
          </a:p>
        </p:txBody>
      </p:sp>
    </p:spTree>
    <p:extLst>
      <p:ext uri="{BB962C8B-B14F-4D97-AF65-F5344CB8AC3E}">
        <p14:creationId xmlns:p14="http://schemas.microsoft.com/office/powerpoint/2010/main" val="11548603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61183" y="1785538"/>
            <a:ext cx="6877050" cy="1341437"/>
          </a:xfrm>
        </p:spPr>
        <p:txBody>
          <a:bodyPr anchor="t">
            <a:noAutofit/>
          </a:bodyPr>
          <a:lstStyle/>
          <a:p>
            <a:pPr algn="l"/>
            <a:r>
              <a:rPr lang="en-US" sz="4000" cap="none" dirty="0">
                <a:solidFill>
                  <a:srgbClr val="7E28CD"/>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Natalie Hoernschemeyer</a:t>
            </a:r>
            <a:br>
              <a:rPr lang="en-US" sz="4000" cap="none" dirty="0">
                <a:solidFill>
                  <a:srgbClr val="7E28CD"/>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sz="3600" cap="none" dirty="0">
                <a:solidFill>
                  <a:srgbClr val="7E28CD"/>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natalie@mickesotoole.com</a:t>
            </a:r>
            <a:br>
              <a:rPr lang="en-US" sz="4000" cap="none" dirty="0">
                <a:solidFill>
                  <a:srgbClr val="7030A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endParaRPr lang="en-US" sz="4000" cap="none" dirty="0">
              <a:solidFill>
                <a:srgbClr val="7030A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endParaRPr>
          </a:p>
        </p:txBody>
      </p:sp>
      <p:sp>
        <p:nvSpPr>
          <p:cNvPr id="4" name="Title 1"/>
          <p:cNvSpPr txBox="1">
            <a:spLocks/>
          </p:cNvSpPr>
          <p:nvPr/>
        </p:nvSpPr>
        <p:spPr>
          <a:xfrm>
            <a:off x="647700" y="3731025"/>
            <a:ext cx="8351101" cy="134180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Jennifer Hansen</a:t>
            </a:r>
            <a:br>
              <a:rPr lang="en-US" sz="40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br>
            <a:r>
              <a:rPr lang="en-US" sz="3600" dirty="0">
                <a:solidFill>
                  <a:srgbClr val="002060"/>
                </a:solidFill>
                <a:effectLst>
                  <a:outerShdw blurRad="38100" dist="38100" dir="2700000" algn="tl">
                    <a:srgbClr val="000000">
                      <a:alpha val="43137"/>
                    </a:srgbClr>
                  </a:outerShdw>
                </a:effectLst>
                <a:latin typeface="Aharoni" panose="02010803020104030203" pitchFamily="2" charset="-79"/>
                <a:cs typeface="Aharoni" panose="02010803020104030203" pitchFamily="2" charset="-79"/>
              </a:rPr>
              <a:t>jhansen@mickesotoole.com</a:t>
            </a:r>
          </a:p>
        </p:txBody>
      </p:sp>
      <p:sp>
        <p:nvSpPr>
          <p:cNvPr id="9" name="Title 1"/>
          <p:cNvSpPr txBox="1">
            <a:spLocks/>
          </p:cNvSpPr>
          <p:nvPr/>
        </p:nvSpPr>
        <p:spPr>
          <a:xfrm>
            <a:off x="5522258" y="5676880"/>
            <a:ext cx="6558505" cy="939007"/>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ctr"/>
            <a:r>
              <a:rPr lang="en-US" sz="3200" b="1" dirty="0">
                <a:latin typeface="Abadi" panose="020B0604020104020204" pitchFamily="34" charset="0"/>
              </a:rPr>
              <a:t>314.878.5600</a:t>
            </a:r>
          </a:p>
          <a:p>
            <a:pPr algn="ctr"/>
            <a:r>
              <a:rPr lang="en-US" sz="3200" b="1" dirty="0">
                <a:latin typeface="+mn-lt"/>
              </a:rPr>
              <a:t>www.mickesotoole.com</a:t>
            </a:r>
            <a:endParaRPr lang="en-US" sz="3200" dirty="0">
              <a:latin typeface="+mn-lt"/>
            </a:endParaRPr>
          </a:p>
        </p:txBody>
      </p:sp>
      <p:pic>
        <p:nvPicPr>
          <p:cNvPr id="3" name="Picture 2">
            <a:extLst>
              <a:ext uri="{FF2B5EF4-FFF2-40B4-BE49-F238E27FC236}">
                <a16:creationId xmlns:a16="http://schemas.microsoft.com/office/drawing/2014/main" id="{4215ADB9-1365-8824-20A0-2DBA4518DD22}"/>
              </a:ext>
            </a:extLst>
          </p:cNvPr>
          <p:cNvPicPr>
            <a:picLocks noChangeAspect="1"/>
          </p:cNvPicPr>
          <p:nvPr/>
        </p:nvPicPr>
        <p:blipFill>
          <a:blip r:embed="rId2">
            <a:extLst>
              <a:ext uri="{BEBA8EAE-BF5A-486C-A8C5-ECC9F3942E4B}">
                <a14:imgProps xmlns:a14="http://schemas.microsoft.com/office/drawing/2010/main">
                  <a14:imgLayer r:embed="rId3">
                    <a14:imgEffect>
                      <a14:artisticGlowEdges/>
                    </a14:imgEffect>
                  </a14:imgLayer>
                </a14:imgProps>
              </a:ext>
            </a:extLst>
          </a:blip>
          <a:stretch>
            <a:fillRect/>
          </a:stretch>
        </p:blipFill>
        <p:spPr>
          <a:xfrm rot="20115091">
            <a:off x="-1535626" y="1004055"/>
            <a:ext cx="10060886" cy="1129726"/>
          </a:xfrm>
          <a:prstGeom prst="rect">
            <a:avLst/>
          </a:prstGeom>
          <a:ln>
            <a:solidFill>
              <a:srgbClr val="F8F8F8"/>
            </a:solidFill>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2391329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Autofit/>
          </a:bodyPr>
          <a:lstStyle/>
          <a:p>
            <a:r>
              <a:rPr lang="en-US" dirty="0"/>
              <a:t>Suspensions when Charged or Convicted of a FELONY</a:t>
            </a:r>
          </a:p>
        </p:txBody>
      </p:sp>
      <p:sp>
        <p:nvSpPr>
          <p:cNvPr id="3" name="Content Placeholder 2"/>
          <p:cNvSpPr>
            <a:spLocks noGrp="1"/>
          </p:cNvSpPr>
          <p:nvPr>
            <p:ph idx="1"/>
          </p:nvPr>
        </p:nvSpPr>
        <p:spPr>
          <a:xfrm>
            <a:off x="752474" y="2114167"/>
            <a:ext cx="11179113" cy="3899141"/>
          </a:xfrm>
        </p:spPr>
        <p:txBody>
          <a:bodyPr>
            <a:noAutofit/>
          </a:bodyPr>
          <a:lstStyle/>
          <a:p>
            <a:r>
              <a:rPr lang="en-US" dirty="0"/>
              <a:t>If a student is:</a:t>
            </a:r>
          </a:p>
          <a:p>
            <a:pPr marL="971550" lvl="1" indent="-514350">
              <a:buFont typeface="+mj-lt"/>
              <a:buAutoNum type="arabicPeriod"/>
            </a:pPr>
            <a:r>
              <a:rPr lang="en-US" dirty="0"/>
              <a:t>charged, convicted, or pleads guilty to a</a:t>
            </a:r>
          </a:p>
          <a:p>
            <a:pPr marL="971550" lvl="1" indent="-514350">
              <a:buFont typeface="+mj-lt"/>
              <a:buAutoNum type="arabicPeriod"/>
            </a:pPr>
            <a:r>
              <a:rPr lang="en-US" dirty="0"/>
              <a:t>felony </a:t>
            </a:r>
          </a:p>
          <a:p>
            <a:pPr marL="971550" lvl="1" indent="-514350">
              <a:buFont typeface="+mj-lt"/>
              <a:buAutoNum type="arabicPeriod"/>
            </a:pPr>
            <a:r>
              <a:rPr lang="en-US" dirty="0"/>
              <a:t>in a court of general jurisdiction (not a juvenile court), </a:t>
            </a:r>
          </a:p>
          <a:p>
            <a:pPr marL="971550" lvl="1" indent="-514350">
              <a:buFont typeface="+mj-lt"/>
              <a:buAutoNum type="arabicPeriod"/>
            </a:pPr>
            <a:r>
              <a:rPr lang="en-US" dirty="0"/>
              <a:t>the school board may suspend the student after notice to the parents or others with custody and a hearing.</a:t>
            </a:r>
          </a:p>
        </p:txBody>
      </p:sp>
    </p:spTree>
    <p:extLst>
      <p:ext uri="{BB962C8B-B14F-4D97-AF65-F5344CB8AC3E}">
        <p14:creationId xmlns:p14="http://schemas.microsoft.com/office/powerpoint/2010/main" val="2775908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2C1F62-AEC3-9DCF-4ED3-2B3954CD5937}"/>
              </a:ext>
            </a:extLst>
          </p:cNvPr>
          <p:cNvSpPr>
            <a:spLocks noGrp="1"/>
          </p:cNvSpPr>
          <p:nvPr>
            <p:ph type="title"/>
          </p:nvPr>
        </p:nvSpPr>
        <p:spPr>
          <a:xfrm>
            <a:off x="260413" y="4660179"/>
            <a:ext cx="3844031" cy="1818365"/>
          </a:xfrm>
        </p:spPr>
        <p:txBody>
          <a:bodyPr>
            <a:normAutofit/>
          </a:bodyPr>
          <a:lstStyle/>
          <a:p>
            <a:r>
              <a:rPr lang="en-US" dirty="0"/>
              <a:t>Scenario #2</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4359790" y="3973409"/>
            <a:ext cx="7559612" cy="2798761"/>
          </a:xfrm>
        </p:spPr>
        <p:txBody>
          <a:bodyPr>
            <a:normAutofit/>
          </a:bodyPr>
          <a:lstStyle/>
          <a:p>
            <a:pPr marL="0" indent="0">
              <a:buNone/>
            </a:pPr>
            <a:r>
              <a:rPr lang="en-US" dirty="0"/>
              <a:t>Student is charged with First Degree Assault by the Juvenile Office for a fight that occurred off school property.</a:t>
            </a:r>
          </a:p>
        </p:txBody>
      </p:sp>
      <p:pic>
        <p:nvPicPr>
          <p:cNvPr id="6" name="Content Placeholder 17">
            <a:extLst>
              <a:ext uri="{FF2B5EF4-FFF2-40B4-BE49-F238E27FC236}">
                <a16:creationId xmlns:a16="http://schemas.microsoft.com/office/drawing/2014/main" id="{74606796-BA19-29FC-2C02-C04E04B2C72B}"/>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3"/>
                    </a14:imgEffect>
                    <a14:imgEffect>
                      <a14:brightnessContrast bright="-12000" contrast="29000"/>
                    </a14:imgEffect>
                  </a14:imgLayer>
                </a14:imgProps>
              </a:ext>
            </a:extLst>
          </a:blip>
          <a:srcRect t="27342" b="27342"/>
          <a:stretch/>
        </p:blipFill>
        <p:spPr>
          <a:xfrm>
            <a:off x="715029" y="914400"/>
            <a:ext cx="10761942" cy="2743200"/>
          </a:xfrm>
          <a:prstGeom prst="rect">
            <a:avLst/>
          </a:prstGeom>
        </p:spPr>
      </p:pic>
    </p:spTree>
    <p:extLst>
      <p:ext uri="{BB962C8B-B14F-4D97-AF65-F5344CB8AC3E}">
        <p14:creationId xmlns:p14="http://schemas.microsoft.com/office/powerpoint/2010/main" val="1630152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2C1F62-AEC3-9DCF-4ED3-2B3954CD5937}"/>
              </a:ext>
            </a:extLst>
          </p:cNvPr>
          <p:cNvSpPr>
            <a:spLocks noGrp="1"/>
          </p:cNvSpPr>
          <p:nvPr>
            <p:ph type="title"/>
          </p:nvPr>
        </p:nvSpPr>
        <p:spPr>
          <a:xfrm>
            <a:off x="533400" y="1023258"/>
            <a:ext cx="10217088" cy="996043"/>
          </a:xfrm>
        </p:spPr>
        <p:txBody>
          <a:bodyPr>
            <a:normAutofit fontScale="90000"/>
          </a:bodyPr>
          <a:lstStyle/>
          <a:p>
            <a:br>
              <a:rPr lang="en-US" dirty="0"/>
            </a:br>
            <a:r>
              <a:rPr lang="en-US" dirty="0"/>
              <a:t>Suspensions when charged or convicted of a crime in juvenile court</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752475" y="2466974"/>
            <a:ext cx="11179175" cy="3546475"/>
          </a:xfrm>
        </p:spPr>
        <p:txBody>
          <a:bodyPr>
            <a:normAutofit/>
          </a:bodyPr>
          <a:lstStyle/>
          <a:p>
            <a:r>
              <a:rPr lang="en-US" dirty="0"/>
              <a:t>Students cannot be readmitted or enrolled into the regular education program (they may be enrolled in an alternative school at the district’s discretion) if they have been charged, convicted or a petition has been filed in juvenile court for the following </a:t>
            </a:r>
            <a:r>
              <a:rPr lang="en-US" dirty="0">
                <a:solidFill>
                  <a:srgbClr val="FF0000"/>
                </a:solidFill>
              </a:rPr>
              <a:t>11 offenses </a:t>
            </a:r>
            <a:r>
              <a:rPr lang="en-US" dirty="0"/>
              <a:t>(regardless of if they occurred on or off property:</a:t>
            </a:r>
          </a:p>
        </p:txBody>
      </p:sp>
    </p:spTree>
    <p:extLst>
      <p:ext uri="{BB962C8B-B14F-4D97-AF65-F5344CB8AC3E}">
        <p14:creationId xmlns:p14="http://schemas.microsoft.com/office/powerpoint/2010/main" val="610831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159EE-0493-4A01-871C-A29C0A9B144D}"/>
              </a:ext>
            </a:extLst>
          </p:cNvPr>
          <p:cNvSpPr>
            <a:spLocks noGrp="1"/>
          </p:cNvSpPr>
          <p:nvPr>
            <p:ph type="title"/>
          </p:nvPr>
        </p:nvSpPr>
        <p:spPr>
          <a:xfrm>
            <a:off x="987425" y="347011"/>
            <a:ext cx="10217150" cy="995362"/>
          </a:xfrm>
        </p:spPr>
        <p:txBody>
          <a:bodyPr>
            <a:normAutofit/>
          </a:bodyPr>
          <a:lstStyle/>
          <a:p>
            <a:r>
              <a:rPr lang="en-US" dirty="0"/>
              <a:t>Offenses:</a:t>
            </a:r>
          </a:p>
        </p:txBody>
      </p:sp>
      <p:graphicFrame>
        <p:nvGraphicFramePr>
          <p:cNvPr id="7" name="Table 6">
            <a:extLst>
              <a:ext uri="{FF2B5EF4-FFF2-40B4-BE49-F238E27FC236}">
                <a16:creationId xmlns:a16="http://schemas.microsoft.com/office/drawing/2014/main" id="{2C3DEBA6-8EC2-19F3-0D90-7C2E49DA3202}"/>
              </a:ext>
            </a:extLst>
          </p:cNvPr>
          <p:cNvGraphicFramePr>
            <a:graphicFrameLocks noGrp="1"/>
          </p:cNvGraphicFramePr>
          <p:nvPr>
            <p:extLst>
              <p:ext uri="{D42A27DB-BD31-4B8C-83A1-F6EECF244321}">
                <p14:modId xmlns:p14="http://schemas.microsoft.com/office/powerpoint/2010/main" val="3421196286"/>
              </p:ext>
            </p:extLst>
          </p:nvPr>
        </p:nvGraphicFramePr>
        <p:xfrm>
          <a:off x="2005012" y="1429288"/>
          <a:ext cx="8181976" cy="4763533"/>
        </p:xfrm>
        <a:graphic>
          <a:graphicData uri="http://schemas.openxmlformats.org/drawingml/2006/table">
            <a:tbl>
              <a:tblPr bandRow="1">
                <a:tableStyleId>{073A0DAA-6AF3-43AB-8588-CEC1D06C72B9}</a:tableStyleId>
              </a:tblPr>
              <a:tblGrid>
                <a:gridCol w="4090988">
                  <a:extLst>
                    <a:ext uri="{9D8B030D-6E8A-4147-A177-3AD203B41FA5}">
                      <a16:colId xmlns:a16="http://schemas.microsoft.com/office/drawing/2014/main" val="2728667179"/>
                    </a:ext>
                  </a:extLst>
                </a:gridCol>
                <a:gridCol w="4090988">
                  <a:extLst>
                    <a:ext uri="{9D8B030D-6E8A-4147-A177-3AD203B41FA5}">
                      <a16:colId xmlns:a16="http://schemas.microsoft.com/office/drawing/2014/main" val="1531008287"/>
                    </a:ext>
                  </a:extLst>
                </a:gridCol>
              </a:tblGrid>
              <a:tr h="814019">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First degree murder</a:t>
                      </a:r>
                    </a:p>
                  </a:txBody>
                  <a:tcPr anchor="ctr">
                    <a:solidFill>
                      <a:schemeClr val="bg2">
                        <a:lumMod val="10000"/>
                      </a:schemeClr>
                    </a:solidFill>
                  </a:tcPr>
                </a:tc>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Second degree murder</a:t>
                      </a:r>
                    </a:p>
                  </a:txBody>
                  <a:tcPr anchor="ctr">
                    <a:solidFill>
                      <a:schemeClr val="bg2">
                        <a:lumMod val="10000"/>
                      </a:schemeClr>
                    </a:solidFill>
                  </a:tcPr>
                </a:tc>
                <a:extLst>
                  <a:ext uri="{0D108BD9-81ED-4DB2-BD59-A6C34878D82A}">
                    <a16:rowId xmlns:a16="http://schemas.microsoft.com/office/drawing/2014/main" val="846914478"/>
                  </a:ext>
                </a:extLst>
              </a:tr>
              <a:tr h="779475">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First degree assault</a:t>
                      </a:r>
                    </a:p>
                  </a:txBody>
                  <a:tcPr anchor="ctr">
                    <a:solidFill>
                      <a:srgbClr val="002060"/>
                    </a:solidFill>
                  </a:tcPr>
                </a:tc>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Rape in the first degree</a:t>
                      </a:r>
                    </a:p>
                  </a:txBody>
                  <a:tcPr anchor="ctr">
                    <a:solidFill>
                      <a:srgbClr val="002060"/>
                    </a:solidFill>
                  </a:tcPr>
                </a:tc>
                <a:extLst>
                  <a:ext uri="{0D108BD9-81ED-4DB2-BD59-A6C34878D82A}">
                    <a16:rowId xmlns:a16="http://schemas.microsoft.com/office/drawing/2014/main" val="3307096785"/>
                  </a:ext>
                </a:extLst>
              </a:tr>
              <a:tr h="788129">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Sodomy in the first degree</a:t>
                      </a:r>
                    </a:p>
                  </a:txBody>
                  <a:tcPr anchor="ctr">
                    <a:solidFill>
                      <a:schemeClr val="bg2">
                        <a:lumMod val="10000"/>
                      </a:schemeClr>
                    </a:solidFill>
                  </a:tcPr>
                </a:tc>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Statutory rape</a:t>
                      </a:r>
                    </a:p>
                  </a:txBody>
                  <a:tcPr anchor="ctr">
                    <a:solidFill>
                      <a:schemeClr val="bg2">
                        <a:lumMod val="10000"/>
                      </a:schemeClr>
                    </a:solidFill>
                  </a:tcPr>
                </a:tc>
                <a:extLst>
                  <a:ext uri="{0D108BD9-81ED-4DB2-BD59-A6C34878D82A}">
                    <a16:rowId xmlns:a16="http://schemas.microsoft.com/office/drawing/2014/main" val="2697084618"/>
                  </a:ext>
                </a:extLst>
              </a:tr>
              <a:tr h="779475">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Statutory sodomy</a:t>
                      </a:r>
                    </a:p>
                  </a:txBody>
                  <a:tcPr anchor="ctr">
                    <a:solidFill>
                      <a:srgbClr val="002060"/>
                    </a:solidFill>
                  </a:tcPr>
                </a:tc>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Robbery in the first degree</a:t>
                      </a:r>
                    </a:p>
                  </a:txBody>
                  <a:tcPr anchor="ctr">
                    <a:solidFill>
                      <a:srgbClr val="002060"/>
                    </a:solidFill>
                  </a:tcPr>
                </a:tc>
                <a:extLst>
                  <a:ext uri="{0D108BD9-81ED-4DB2-BD59-A6C34878D82A}">
                    <a16:rowId xmlns:a16="http://schemas.microsoft.com/office/drawing/2014/main" val="1549628656"/>
                  </a:ext>
                </a:extLst>
              </a:tr>
              <a:tr h="779475">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Distribution of drugs to a minor</a:t>
                      </a:r>
                    </a:p>
                  </a:txBody>
                  <a:tcPr anchor="ctr">
                    <a:solidFill>
                      <a:schemeClr val="bg2">
                        <a:lumMod val="10000"/>
                      </a:schemeClr>
                    </a:solidFill>
                  </a:tcPr>
                </a:tc>
                <a:tc>
                  <a:txBody>
                    <a:bodyPr/>
                    <a:lstStyle/>
                    <a:p>
                      <a:pPr algn="ctr"/>
                      <a:r>
                        <a:rPr lang="en-US" sz="2400" b="0" cap="none" spc="0" dirty="0">
                          <a:ln w="0"/>
                          <a:solidFill>
                            <a:schemeClr val="bg1"/>
                          </a:solidFill>
                          <a:effectLst>
                            <a:outerShdw blurRad="38100" dist="19050" dir="2700000" algn="tl" rotWithShape="0">
                              <a:schemeClr val="dk1">
                                <a:alpha val="40000"/>
                              </a:schemeClr>
                            </a:outerShdw>
                          </a:effectLst>
                          <a:latin typeface="Abadi" panose="020B0604020104020204" pitchFamily="34" charset="0"/>
                          <a:cs typeface="Aharoni" panose="02010803020104030203" pitchFamily="2" charset="-79"/>
                        </a:rPr>
                        <a:t>Arson in the first degree</a:t>
                      </a:r>
                    </a:p>
                  </a:txBody>
                  <a:tcPr anchor="ctr">
                    <a:solidFill>
                      <a:schemeClr val="bg2">
                        <a:lumMod val="10000"/>
                      </a:schemeClr>
                    </a:solidFill>
                  </a:tcPr>
                </a:tc>
                <a:extLst>
                  <a:ext uri="{0D108BD9-81ED-4DB2-BD59-A6C34878D82A}">
                    <a16:rowId xmlns:a16="http://schemas.microsoft.com/office/drawing/2014/main" val="3552006648"/>
                  </a:ext>
                </a:extLst>
              </a:tr>
              <a:tr h="779475">
                <a:tc gridSpan="2">
                  <a:txBody>
                    <a:bodyPr/>
                    <a:lstStyle/>
                    <a:p>
                      <a:pPr algn="ctr"/>
                      <a:r>
                        <a:rPr lang="en-US" sz="2400" b="0" dirty="0">
                          <a:solidFill>
                            <a:schemeClr val="bg1"/>
                          </a:solidFill>
                          <a:latin typeface="Abadi" panose="020B0604020104020204" pitchFamily="34" charset="0"/>
                          <a:cs typeface="Aharoni" panose="02010803020104030203" pitchFamily="2" charset="-79"/>
                        </a:rPr>
                        <a:t>Kidnapping, when a class A felony</a:t>
                      </a:r>
                    </a:p>
                  </a:txBody>
                  <a:tcPr anchor="ctr">
                    <a:solidFill>
                      <a:srgbClr val="002060"/>
                    </a:solidFill>
                  </a:tcPr>
                </a:tc>
                <a:tc hMerge="1">
                  <a:txBody>
                    <a:bodyPr/>
                    <a:lstStyle/>
                    <a:p>
                      <a:endParaRPr lang="en-US" dirty="0"/>
                    </a:p>
                  </a:txBody>
                  <a:tcPr anchor="ctr">
                    <a:solidFill>
                      <a:srgbClr val="343248"/>
                    </a:solidFill>
                  </a:tcPr>
                </a:tc>
                <a:extLst>
                  <a:ext uri="{0D108BD9-81ED-4DB2-BD59-A6C34878D82A}">
                    <a16:rowId xmlns:a16="http://schemas.microsoft.com/office/drawing/2014/main" val="2156297988"/>
                  </a:ext>
                </a:extLst>
              </a:tr>
            </a:tbl>
          </a:graphicData>
        </a:graphic>
      </p:graphicFrame>
    </p:spTree>
    <p:extLst>
      <p:ext uri="{BB962C8B-B14F-4D97-AF65-F5344CB8AC3E}">
        <p14:creationId xmlns:p14="http://schemas.microsoft.com/office/powerpoint/2010/main" val="1538045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2C1F62-AEC3-9DCF-4ED3-2B3954CD5937}"/>
              </a:ext>
            </a:extLst>
          </p:cNvPr>
          <p:cNvSpPr>
            <a:spLocks noGrp="1"/>
          </p:cNvSpPr>
          <p:nvPr>
            <p:ph type="title"/>
          </p:nvPr>
        </p:nvSpPr>
        <p:spPr>
          <a:xfrm>
            <a:off x="260413" y="4660179"/>
            <a:ext cx="3844031" cy="1818365"/>
          </a:xfrm>
        </p:spPr>
        <p:txBody>
          <a:bodyPr>
            <a:normAutofit/>
          </a:bodyPr>
          <a:lstStyle/>
          <a:p>
            <a:r>
              <a:rPr lang="en-US" dirty="0"/>
              <a:t>Scenario #3</a:t>
            </a:r>
          </a:p>
        </p:txBody>
      </p:sp>
      <p:sp>
        <p:nvSpPr>
          <p:cNvPr id="3" name="Content Placeholder 2">
            <a:extLst>
              <a:ext uri="{FF2B5EF4-FFF2-40B4-BE49-F238E27FC236}">
                <a16:creationId xmlns:a16="http://schemas.microsoft.com/office/drawing/2014/main" id="{F59BDBA5-9FC1-562F-A2F2-1DCCBC59812E}"/>
              </a:ext>
            </a:extLst>
          </p:cNvPr>
          <p:cNvSpPr>
            <a:spLocks noGrp="1"/>
          </p:cNvSpPr>
          <p:nvPr>
            <p:ph idx="1"/>
          </p:nvPr>
        </p:nvSpPr>
        <p:spPr>
          <a:xfrm>
            <a:off x="4359790" y="3973409"/>
            <a:ext cx="7559612" cy="2798761"/>
          </a:xfrm>
        </p:spPr>
        <p:txBody>
          <a:bodyPr>
            <a:normAutofit/>
          </a:bodyPr>
          <a:lstStyle/>
          <a:p>
            <a:pPr marL="0" indent="0">
              <a:buNone/>
            </a:pPr>
            <a:r>
              <a:rPr lang="en-US" dirty="0"/>
              <a:t>Student with an IEP for ED and ADHD tells teacher she wants to “shoot up the school.” </a:t>
            </a:r>
          </a:p>
        </p:txBody>
      </p:sp>
      <p:pic>
        <p:nvPicPr>
          <p:cNvPr id="6" name="Content Placeholder 17">
            <a:extLst>
              <a:ext uri="{FF2B5EF4-FFF2-40B4-BE49-F238E27FC236}">
                <a16:creationId xmlns:a16="http://schemas.microsoft.com/office/drawing/2014/main" id="{824D993A-7497-B0D4-97AD-01935A50EE87}"/>
              </a:ext>
            </a:extLst>
          </p:cNvPr>
          <p:cNvPicPr>
            <a:picLocks noChangeAspect="1"/>
          </p:cNvPicPr>
          <p:nvPr/>
        </p:nvPicPr>
        <p:blipFill>
          <a:blip r:embed="rId2">
            <a:extLst>
              <a:ext uri="{BEBA8EAE-BF5A-486C-A8C5-ECC9F3942E4B}">
                <a14:imgProps xmlns:a14="http://schemas.microsoft.com/office/drawing/2010/main">
                  <a14:imgLayer r:embed="rId3">
                    <a14:imgEffect>
                      <a14:artisticGlowDiffused intensity="2"/>
                    </a14:imgEffect>
                  </a14:imgLayer>
                </a14:imgProps>
              </a:ext>
            </a:extLst>
          </a:blip>
          <a:srcRect t="27818" b="27818"/>
          <a:stretch/>
        </p:blipFill>
        <p:spPr>
          <a:xfrm>
            <a:off x="715029" y="914400"/>
            <a:ext cx="10761942" cy="2743200"/>
          </a:xfrm>
          <a:prstGeom prst="rect">
            <a:avLst/>
          </a:prstGeom>
        </p:spPr>
      </p:pic>
    </p:spTree>
    <p:extLst>
      <p:ext uri="{BB962C8B-B14F-4D97-AF65-F5344CB8AC3E}">
        <p14:creationId xmlns:p14="http://schemas.microsoft.com/office/powerpoint/2010/main" val="3507965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023258"/>
            <a:ext cx="10217088" cy="996043"/>
          </a:xfrm>
        </p:spPr>
        <p:txBody>
          <a:bodyPr>
            <a:normAutofit/>
          </a:bodyPr>
          <a:lstStyle/>
          <a:p>
            <a:r>
              <a:rPr lang="en-US" dirty="0"/>
              <a:t>Special Education Students</a:t>
            </a:r>
          </a:p>
        </p:txBody>
      </p:sp>
      <p:sp>
        <p:nvSpPr>
          <p:cNvPr id="3" name="Content Placeholder 2"/>
          <p:cNvSpPr>
            <a:spLocks noGrp="1"/>
          </p:cNvSpPr>
          <p:nvPr>
            <p:ph idx="1"/>
          </p:nvPr>
        </p:nvSpPr>
        <p:spPr>
          <a:xfrm>
            <a:off x="752474" y="2114167"/>
            <a:ext cx="11179113" cy="3899141"/>
          </a:xfrm>
        </p:spPr>
        <p:txBody>
          <a:bodyPr>
            <a:normAutofit/>
          </a:bodyPr>
          <a:lstStyle/>
          <a:p>
            <a:r>
              <a:rPr lang="en-US" dirty="0"/>
              <a:t>Before discipline is issued, know if Student is an IDEA or Section 504 eligible student.</a:t>
            </a:r>
          </a:p>
          <a:p>
            <a:r>
              <a:rPr lang="en-US" dirty="0"/>
              <a:t>Include on referral form or train principals to provide you with IDEA/504 information when referring discipline.</a:t>
            </a:r>
          </a:p>
          <a:p>
            <a:r>
              <a:rPr lang="en-US" dirty="0"/>
              <a:t>Notify Director of Special Education.</a:t>
            </a:r>
          </a:p>
          <a:p>
            <a:endParaRPr lang="en-US" dirty="0"/>
          </a:p>
          <a:p>
            <a:endParaRPr lang="en-US" dirty="0"/>
          </a:p>
        </p:txBody>
      </p:sp>
    </p:spTree>
    <p:extLst>
      <p:ext uri="{BB962C8B-B14F-4D97-AF65-F5344CB8AC3E}">
        <p14:creationId xmlns:p14="http://schemas.microsoft.com/office/powerpoint/2010/main" val="2036534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ickes O'Toole - Aptos">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Custom 7">
      <a:majorFont>
        <a:latin typeface="Aptos"/>
        <a:ea typeface=""/>
        <a:cs typeface=""/>
      </a:majorFont>
      <a:minorFont>
        <a:latin typeface="Aptos"/>
        <a:ea typeface=""/>
        <a:cs typeface=""/>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Mickes O'Toole - Aptos" id="{7AE20E72-6992-4E83-8B19-9328FB5BD467}" vid="{C8474DCB-F310-4DAA-AF2A-517D42E3BE1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TM04033927[[fn=Main Event]]</Template>
  <TotalTime>2337</TotalTime>
  <Words>4257</Words>
  <Application>Microsoft Office PowerPoint</Application>
  <PresentationFormat>Widescreen</PresentationFormat>
  <Paragraphs>229</Paragraphs>
  <Slides>36</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Abadi</vt:lpstr>
      <vt:lpstr>Aharoni</vt:lpstr>
      <vt:lpstr>Aptos</vt:lpstr>
      <vt:lpstr>Arial</vt:lpstr>
      <vt:lpstr>Calibri</vt:lpstr>
      <vt:lpstr>Futura</vt:lpstr>
      <vt:lpstr>Highway Gothic</vt:lpstr>
      <vt:lpstr>Source Sans Pro</vt:lpstr>
      <vt:lpstr>Times New Roman</vt:lpstr>
      <vt:lpstr>Mickes O'Toole - Aptos</vt:lpstr>
      <vt:lpstr>Discipline by the Rules: Understanding the Legal Framework for Public School Students</vt:lpstr>
      <vt:lpstr>What is the  Missouri Safe Schools Act?</vt:lpstr>
      <vt:lpstr>Scenario #1</vt:lpstr>
      <vt:lpstr>Suspensions when Charged or Convicted of a FELONY</vt:lpstr>
      <vt:lpstr>Scenario #2</vt:lpstr>
      <vt:lpstr> Suspensions when charged or convicted of a crime in juvenile court</vt:lpstr>
      <vt:lpstr>Offenses:</vt:lpstr>
      <vt:lpstr>Scenario #3</vt:lpstr>
      <vt:lpstr>Special Education Students</vt:lpstr>
      <vt:lpstr>Removals of More than 10 Days</vt:lpstr>
      <vt:lpstr>Change of Placement = Manifestation Determination</vt:lpstr>
      <vt:lpstr>Manifestation Determination</vt:lpstr>
      <vt:lpstr>Missouri Law – Section 160.261</vt:lpstr>
      <vt:lpstr>Scenario #4</vt:lpstr>
      <vt:lpstr>Special Education Student Exception</vt:lpstr>
      <vt:lpstr>45-Day Exception</vt:lpstr>
      <vt:lpstr>45-Day Exception</vt:lpstr>
      <vt:lpstr>45-Day Exception</vt:lpstr>
      <vt:lpstr>Scenario #5</vt:lpstr>
      <vt:lpstr>Serving Students in Jail </vt:lpstr>
      <vt:lpstr>Law Enforcement Refusal</vt:lpstr>
      <vt:lpstr>Scenario #6</vt:lpstr>
      <vt:lpstr>Sexual Misconduct</vt:lpstr>
      <vt:lpstr>Scenario #7</vt:lpstr>
      <vt:lpstr>Banning Students from Coming Within 1000 Feet of School Property</vt:lpstr>
      <vt:lpstr>Banning Students from Coming Within 1000 Feet of School Property</vt:lpstr>
      <vt:lpstr>Scenario #8</vt:lpstr>
      <vt:lpstr> Reason to Suspect Admission Create Immediate Danger</vt:lpstr>
      <vt:lpstr>Scenario #9</vt:lpstr>
      <vt:lpstr>Admitting Students Suspended/Expelled from Other Schools</vt:lpstr>
      <vt:lpstr>Admitting Students Suspended/Expelled from Other Schools</vt:lpstr>
      <vt:lpstr>Records from other Schools Statute 160.261</vt:lpstr>
      <vt:lpstr>Scenario #10</vt:lpstr>
      <vt:lpstr>Readmitting Students Suspended for  Acts of School Violence</vt:lpstr>
      <vt:lpstr>Readmitting Students Suspended for  Acts of School Violence</vt:lpstr>
      <vt:lpstr>Natalie Hoernschemeyer natalie@mickesotoole.com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Mike Ferguson</dc:creator>
  <cp:lastModifiedBy>Heather Lawson</cp:lastModifiedBy>
  <cp:revision>123</cp:revision>
  <cp:lastPrinted>2016-05-02T21:46:14Z</cp:lastPrinted>
  <dcterms:created xsi:type="dcterms:W3CDTF">2016-03-09T17:05:24Z</dcterms:created>
  <dcterms:modified xsi:type="dcterms:W3CDTF">2024-10-16T19:34:10Z</dcterms:modified>
</cp:coreProperties>
</file>