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25"/>
  </p:notesMasterIdLst>
  <p:sldIdLst>
    <p:sldId id="290" r:id="rId2"/>
    <p:sldId id="256" r:id="rId3"/>
    <p:sldId id="262" r:id="rId4"/>
    <p:sldId id="261" r:id="rId5"/>
    <p:sldId id="259" r:id="rId6"/>
    <p:sldId id="289" r:id="rId7"/>
    <p:sldId id="264" r:id="rId8"/>
    <p:sldId id="287" r:id="rId9"/>
    <p:sldId id="266" r:id="rId10"/>
    <p:sldId id="258" r:id="rId11"/>
    <p:sldId id="263" r:id="rId12"/>
    <p:sldId id="273" r:id="rId13"/>
    <p:sldId id="274" r:id="rId14"/>
    <p:sldId id="276" r:id="rId15"/>
    <p:sldId id="288" r:id="rId16"/>
    <p:sldId id="282" r:id="rId17"/>
    <p:sldId id="268" r:id="rId18"/>
    <p:sldId id="269" r:id="rId19"/>
    <p:sldId id="285" r:id="rId20"/>
    <p:sldId id="271" r:id="rId21"/>
    <p:sldId id="284" r:id="rId22"/>
    <p:sldId id="26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/>
    <p:restoredTop sz="97327"/>
  </p:normalViewPr>
  <p:slideViewPr>
    <p:cSldViewPr snapToGrid="0" snapToObjects="1">
      <p:cViewPr varScale="1">
        <p:scale>
          <a:sx n="76" d="100"/>
          <a:sy n="76" d="100"/>
        </p:scale>
        <p:origin x="-63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C8E7E-51F4-4552-9688-28410CCE1E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73ED6D2-5324-456A-A1AC-A3C59BD85F87}">
      <dgm:prSet/>
      <dgm:spPr/>
      <dgm:t>
        <a:bodyPr/>
        <a:lstStyle/>
        <a:p>
          <a:r>
            <a:rPr lang="en-US"/>
            <a:t>518 public school districts</a:t>
          </a:r>
        </a:p>
      </dgm:t>
    </dgm:pt>
    <dgm:pt modelId="{CF6DD05E-3503-4DCA-8F30-508FB8F771AF}" type="parTrans" cxnId="{42FF875D-0340-4C50-8307-35EE682F60C5}">
      <dgm:prSet/>
      <dgm:spPr/>
      <dgm:t>
        <a:bodyPr/>
        <a:lstStyle/>
        <a:p>
          <a:endParaRPr lang="en-US"/>
        </a:p>
      </dgm:t>
    </dgm:pt>
    <dgm:pt modelId="{78E374E0-B8DD-4FC3-ABAE-3C230D1C79C5}" type="sibTrans" cxnId="{42FF875D-0340-4C50-8307-35EE682F60C5}">
      <dgm:prSet/>
      <dgm:spPr/>
      <dgm:t>
        <a:bodyPr/>
        <a:lstStyle/>
        <a:p>
          <a:endParaRPr lang="en-US"/>
        </a:p>
      </dgm:t>
    </dgm:pt>
    <dgm:pt modelId="{0141D08A-118F-48D8-AF37-3EC7A01F4EDC}">
      <dgm:prSet/>
      <dgm:spPr/>
      <dgm:t>
        <a:bodyPr/>
        <a:lstStyle/>
        <a:p>
          <a:r>
            <a:rPr lang="en-US"/>
            <a:t>448 School Districts with High Schools</a:t>
          </a:r>
        </a:p>
      </dgm:t>
    </dgm:pt>
    <dgm:pt modelId="{47E288AD-FAB9-4F7D-90E1-57E2089789C8}" type="parTrans" cxnId="{8152E171-B90A-4965-8380-D8B194BD016B}">
      <dgm:prSet/>
      <dgm:spPr/>
      <dgm:t>
        <a:bodyPr/>
        <a:lstStyle/>
        <a:p>
          <a:endParaRPr lang="en-US"/>
        </a:p>
      </dgm:t>
    </dgm:pt>
    <dgm:pt modelId="{168D2897-163A-4ADF-BB63-C2779052BFCE}" type="sibTrans" cxnId="{8152E171-B90A-4965-8380-D8B194BD016B}">
      <dgm:prSet/>
      <dgm:spPr/>
      <dgm:t>
        <a:bodyPr/>
        <a:lstStyle/>
        <a:p>
          <a:endParaRPr lang="en-US"/>
        </a:p>
      </dgm:t>
    </dgm:pt>
    <dgm:pt modelId="{9342484C-AF22-4980-A1EE-2F44B6212D9C}">
      <dgm:prSet/>
      <dgm:spPr/>
      <dgm:t>
        <a:bodyPr/>
        <a:lstStyle/>
        <a:p>
          <a:r>
            <a:rPr lang="en-US"/>
            <a:t>Strong tradition of “Local Control” by local school boards</a:t>
          </a:r>
        </a:p>
      </dgm:t>
    </dgm:pt>
    <dgm:pt modelId="{84FDD58A-B069-4A4E-8048-69BAECEA6FA6}" type="parTrans" cxnId="{ADB2BD86-9334-4C11-8677-7EBFF5CDAC67}">
      <dgm:prSet/>
      <dgm:spPr/>
      <dgm:t>
        <a:bodyPr/>
        <a:lstStyle/>
        <a:p>
          <a:endParaRPr lang="en-US"/>
        </a:p>
      </dgm:t>
    </dgm:pt>
    <dgm:pt modelId="{9CB3058A-3E8C-45BB-83D6-921E7549A136}" type="sibTrans" cxnId="{ADB2BD86-9334-4C11-8677-7EBFF5CDAC67}">
      <dgm:prSet/>
      <dgm:spPr/>
      <dgm:t>
        <a:bodyPr/>
        <a:lstStyle/>
        <a:p>
          <a:endParaRPr lang="en-US"/>
        </a:p>
      </dgm:t>
    </dgm:pt>
    <dgm:pt modelId="{E9A29641-A2D5-4506-8C75-8CBEFA54638F}">
      <dgm:prSet/>
      <dgm:spPr/>
      <dgm:t>
        <a:bodyPr/>
        <a:lstStyle/>
        <a:p>
          <a:r>
            <a:rPr lang="en-US"/>
            <a:t>Median School District Size of all school districts is 585 students</a:t>
          </a:r>
        </a:p>
      </dgm:t>
    </dgm:pt>
    <dgm:pt modelId="{859A0DA8-ACE7-4F5D-AAE2-B82E91C47E96}" type="parTrans" cxnId="{16368965-C2AA-4F86-9E77-C92B207CA470}">
      <dgm:prSet/>
      <dgm:spPr/>
      <dgm:t>
        <a:bodyPr/>
        <a:lstStyle/>
        <a:p>
          <a:endParaRPr lang="en-US"/>
        </a:p>
      </dgm:t>
    </dgm:pt>
    <dgm:pt modelId="{430576B8-EC8C-4D62-9031-3DC8F6007E8A}" type="sibTrans" cxnId="{16368965-C2AA-4F86-9E77-C92B207CA470}">
      <dgm:prSet/>
      <dgm:spPr/>
      <dgm:t>
        <a:bodyPr/>
        <a:lstStyle/>
        <a:p>
          <a:endParaRPr lang="en-US"/>
        </a:p>
      </dgm:t>
    </dgm:pt>
    <dgm:pt modelId="{95E092CF-1C01-4F8F-B78D-CCA34FF59241}">
      <dgm:prSet/>
      <dgm:spPr/>
      <dgm:t>
        <a:bodyPr/>
        <a:lstStyle/>
        <a:p>
          <a:r>
            <a:rPr lang="en-US"/>
            <a:t>106 Missouri Public Schools have a K-12 enrollment of less than 200 students</a:t>
          </a:r>
        </a:p>
      </dgm:t>
    </dgm:pt>
    <dgm:pt modelId="{89B83990-5BE1-4C37-A831-21AC722090B4}" type="parTrans" cxnId="{D9CD697E-03B2-4B07-8EED-F8D11DABED82}">
      <dgm:prSet/>
      <dgm:spPr/>
      <dgm:t>
        <a:bodyPr/>
        <a:lstStyle/>
        <a:p>
          <a:endParaRPr lang="en-US"/>
        </a:p>
      </dgm:t>
    </dgm:pt>
    <dgm:pt modelId="{55A82B0D-21F8-455B-8C47-FEF5BC36FD3E}" type="sibTrans" cxnId="{D9CD697E-03B2-4B07-8EED-F8D11DABED82}">
      <dgm:prSet/>
      <dgm:spPr/>
      <dgm:t>
        <a:bodyPr/>
        <a:lstStyle/>
        <a:p>
          <a:endParaRPr lang="en-US"/>
        </a:p>
      </dgm:t>
    </dgm:pt>
    <dgm:pt modelId="{05D06467-795F-4A9B-A2F5-09F6749E81DB}">
      <dgm:prSet/>
      <dgm:spPr/>
      <dgm:t>
        <a:bodyPr/>
        <a:lstStyle/>
        <a:p>
          <a:r>
            <a:rPr lang="en-US"/>
            <a:t>63% of school districts have a K-12 enrollment of less than 800 students (12.5% of statewide students)</a:t>
          </a:r>
        </a:p>
      </dgm:t>
    </dgm:pt>
    <dgm:pt modelId="{DE87E4C3-B8E9-45AE-BE74-2E512AF85025}" type="parTrans" cxnId="{4A177AA9-D4E0-4E44-B576-CD64ADDAD5FE}">
      <dgm:prSet/>
      <dgm:spPr/>
      <dgm:t>
        <a:bodyPr/>
        <a:lstStyle/>
        <a:p>
          <a:endParaRPr lang="en-US"/>
        </a:p>
      </dgm:t>
    </dgm:pt>
    <dgm:pt modelId="{50CD63DD-5626-4978-8988-9C4214661E06}" type="sibTrans" cxnId="{4A177AA9-D4E0-4E44-B576-CD64ADDAD5FE}">
      <dgm:prSet/>
      <dgm:spPr/>
      <dgm:t>
        <a:bodyPr/>
        <a:lstStyle/>
        <a:p>
          <a:endParaRPr lang="en-US"/>
        </a:p>
      </dgm:t>
    </dgm:pt>
    <dgm:pt modelId="{80738762-CAC2-4544-A25B-C6A4CAEAF06C}">
      <dgm:prSet/>
      <dgm:spPr/>
      <dgm:t>
        <a:bodyPr/>
        <a:lstStyle/>
        <a:p>
          <a:r>
            <a:rPr lang="en-US"/>
            <a:t>Only 20 Missouri school districts have K-12 enrollment of more than 10,000 students</a:t>
          </a:r>
        </a:p>
      </dgm:t>
    </dgm:pt>
    <dgm:pt modelId="{3BCEAB03-68C4-4811-9E29-3199081028EC}" type="parTrans" cxnId="{FCB13424-654B-4FA8-B0C5-26F6DABEB7EA}">
      <dgm:prSet/>
      <dgm:spPr/>
      <dgm:t>
        <a:bodyPr/>
        <a:lstStyle/>
        <a:p>
          <a:endParaRPr lang="en-US"/>
        </a:p>
      </dgm:t>
    </dgm:pt>
    <dgm:pt modelId="{81CCD8C0-AC5F-41A2-8604-4FD46B3F8C5C}" type="sibTrans" cxnId="{FCB13424-654B-4FA8-B0C5-26F6DABEB7EA}">
      <dgm:prSet/>
      <dgm:spPr/>
      <dgm:t>
        <a:bodyPr/>
        <a:lstStyle/>
        <a:p>
          <a:endParaRPr lang="en-US"/>
        </a:p>
      </dgm:t>
    </dgm:pt>
    <dgm:pt modelId="{2890EADD-EC9E-D940-811D-08C407582950}" type="pres">
      <dgm:prSet presAssocID="{A89C8E7E-51F4-4552-9688-28410CCE1E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0E0AA-5001-5E4F-A8F0-E9E64C11F355}" type="pres">
      <dgm:prSet presAssocID="{773ED6D2-5324-456A-A1AC-A3C59BD85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BEA60-B0F3-3A43-9EE8-9D4E176F8FB5}" type="pres">
      <dgm:prSet presAssocID="{78E374E0-B8DD-4FC3-ABAE-3C230D1C79C5}" presName="spacer" presStyleCnt="0"/>
      <dgm:spPr/>
    </dgm:pt>
    <dgm:pt modelId="{E4C37A0A-D187-9C48-9ECF-AFBCD89F3010}" type="pres">
      <dgm:prSet presAssocID="{0141D08A-118F-48D8-AF37-3EC7A01F4ED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61AC8-0733-BF47-86E8-45A1AF47762D}" type="pres">
      <dgm:prSet presAssocID="{168D2897-163A-4ADF-BB63-C2779052BFCE}" presName="spacer" presStyleCnt="0"/>
      <dgm:spPr/>
    </dgm:pt>
    <dgm:pt modelId="{CC082CA8-4140-F94D-96BB-FC7BF4318CE5}" type="pres">
      <dgm:prSet presAssocID="{9342484C-AF22-4980-A1EE-2F44B6212D9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53711-A543-4D41-896E-E80ED2AE55FF}" type="pres">
      <dgm:prSet presAssocID="{9CB3058A-3E8C-45BB-83D6-921E7549A136}" presName="spacer" presStyleCnt="0"/>
      <dgm:spPr/>
    </dgm:pt>
    <dgm:pt modelId="{A9D90D6E-8603-D544-A56A-8190633C0EAE}" type="pres">
      <dgm:prSet presAssocID="{E9A29641-A2D5-4506-8C75-8CBEFA54638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22034-D6AF-4F4E-B4E3-25A6479DE439}" type="pres">
      <dgm:prSet presAssocID="{430576B8-EC8C-4D62-9031-3DC8F6007E8A}" presName="spacer" presStyleCnt="0"/>
      <dgm:spPr/>
    </dgm:pt>
    <dgm:pt modelId="{C6229507-2CF6-7946-9F24-FF536544D2C9}" type="pres">
      <dgm:prSet presAssocID="{95E092CF-1C01-4F8F-B78D-CCA34FF592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A1470-9285-7548-BD84-97C2A588FBB3}" type="pres">
      <dgm:prSet presAssocID="{55A82B0D-21F8-455B-8C47-FEF5BC36FD3E}" presName="spacer" presStyleCnt="0"/>
      <dgm:spPr/>
    </dgm:pt>
    <dgm:pt modelId="{5B20117B-53BE-5A49-A323-CBA0EA4D20FE}" type="pres">
      <dgm:prSet presAssocID="{05D06467-795F-4A9B-A2F5-09F6749E81D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EC6FE-1C92-324E-9215-ABB4BDB4B24C}" type="pres">
      <dgm:prSet presAssocID="{50CD63DD-5626-4978-8988-9C4214661E06}" presName="spacer" presStyleCnt="0"/>
      <dgm:spPr/>
    </dgm:pt>
    <dgm:pt modelId="{DE6CFD27-D9BC-9A42-BFA6-B07F4C6FBE0E}" type="pres">
      <dgm:prSet presAssocID="{80738762-CAC2-4544-A25B-C6A4CAEAF06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B2BD86-9334-4C11-8677-7EBFF5CDAC67}" srcId="{A89C8E7E-51F4-4552-9688-28410CCE1E94}" destId="{9342484C-AF22-4980-A1EE-2F44B6212D9C}" srcOrd="2" destOrd="0" parTransId="{84FDD58A-B069-4A4E-8048-69BAECEA6FA6}" sibTransId="{9CB3058A-3E8C-45BB-83D6-921E7549A136}"/>
    <dgm:cxn modelId="{0DF3E114-CD68-B846-9DBE-DA9CB5D9E77A}" type="presOf" srcId="{95E092CF-1C01-4F8F-B78D-CCA34FF59241}" destId="{C6229507-2CF6-7946-9F24-FF536544D2C9}" srcOrd="0" destOrd="0" presId="urn:microsoft.com/office/officeart/2005/8/layout/vList2"/>
    <dgm:cxn modelId="{CB392C59-FA2B-9A45-8C2C-DB582D0C3352}" type="presOf" srcId="{773ED6D2-5324-456A-A1AC-A3C59BD85F87}" destId="{6B50E0AA-5001-5E4F-A8F0-E9E64C11F355}" srcOrd="0" destOrd="0" presId="urn:microsoft.com/office/officeart/2005/8/layout/vList2"/>
    <dgm:cxn modelId="{16368965-C2AA-4F86-9E77-C92B207CA470}" srcId="{A89C8E7E-51F4-4552-9688-28410CCE1E94}" destId="{E9A29641-A2D5-4506-8C75-8CBEFA54638F}" srcOrd="3" destOrd="0" parTransId="{859A0DA8-ACE7-4F5D-AAE2-B82E91C47E96}" sibTransId="{430576B8-EC8C-4D62-9031-3DC8F6007E8A}"/>
    <dgm:cxn modelId="{5407FE3D-CA96-7542-A021-22993E256DB6}" type="presOf" srcId="{80738762-CAC2-4544-A25B-C6A4CAEAF06C}" destId="{DE6CFD27-D9BC-9A42-BFA6-B07F4C6FBE0E}" srcOrd="0" destOrd="0" presId="urn:microsoft.com/office/officeart/2005/8/layout/vList2"/>
    <dgm:cxn modelId="{D9CD697E-03B2-4B07-8EED-F8D11DABED82}" srcId="{A89C8E7E-51F4-4552-9688-28410CCE1E94}" destId="{95E092CF-1C01-4F8F-B78D-CCA34FF59241}" srcOrd="4" destOrd="0" parTransId="{89B83990-5BE1-4C37-A831-21AC722090B4}" sibTransId="{55A82B0D-21F8-455B-8C47-FEF5BC36FD3E}"/>
    <dgm:cxn modelId="{FCB13424-654B-4FA8-B0C5-26F6DABEB7EA}" srcId="{A89C8E7E-51F4-4552-9688-28410CCE1E94}" destId="{80738762-CAC2-4544-A25B-C6A4CAEAF06C}" srcOrd="6" destOrd="0" parTransId="{3BCEAB03-68C4-4811-9E29-3199081028EC}" sibTransId="{81CCD8C0-AC5F-41A2-8604-4FD46B3F8C5C}"/>
    <dgm:cxn modelId="{A214AA31-1F2C-3442-A047-B00C1380C519}" type="presOf" srcId="{0141D08A-118F-48D8-AF37-3EC7A01F4EDC}" destId="{E4C37A0A-D187-9C48-9ECF-AFBCD89F3010}" srcOrd="0" destOrd="0" presId="urn:microsoft.com/office/officeart/2005/8/layout/vList2"/>
    <dgm:cxn modelId="{051FD36D-44AD-0C4B-8DE0-E7DCC209B3CD}" type="presOf" srcId="{05D06467-795F-4A9B-A2F5-09F6749E81DB}" destId="{5B20117B-53BE-5A49-A323-CBA0EA4D20FE}" srcOrd="0" destOrd="0" presId="urn:microsoft.com/office/officeart/2005/8/layout/vList2"/>
    <dgm:cxn modelId="{9491FDBC-99FF-9640-9232-7759236AB643}" type="presOf" srcId="{A89C8E7E-51F4-4552-9688-28410CCE1E94}" destId="{2890EADD-EC9E-D940-811D-08C407582950}" srcOrd="0" destOrd="0" presId="urn:microsoft.com/office/officeart/2005/8/layout/vList2"/>
    <dgm:cxn modelId="{4A177AA9-D4E0-4E44-B576-CD64ADDAD5FE}" srcId="{A89C8E7E-51F4-4552-9688-28410CCE1E94}" destId="{05D06467-795F-4A9B-A2F5-09F6749E81DB}" srcOrd="5" destOrd="0" parTransId="{DE87E4C3-B8E9-45AE-BE74-2E512AF85025}" sibTransId="{50CD63DD-5626-4978-8988-9C4214661E06}"/>
    <dgm:cxn modelId="{3E786D3A-A1D4-CE44-AAE2-A8CE40A962CC}" type="presOf" srcId="{9342484C-AF22-4980-A1EE-2F44B6212D9C}" destId="{CC082CA8-4140-F94D-96BB-FC7BF4318CE5}" srcOrd="0" destOrd="0" presId="urn:microsoft.com/office/officeart/2005/8/layout/vList2"/>
    <dgm:cxn modelId="{42FF875D-0340-4C50-8307-35EE682F60C5}" srcId="{A89C8E7E-51F4-4552-9688-28410CCE1E94}" destId="{773ED6D2-5324-456A-A1AC-A3C59BD85F87}" srcOrd="0" destOrd="0" parTransId="{CF6DD05E-3503-4DCA-8F30-508FB8F771AF}" sibTransId="{78E374E0-B8DD-4FC3-ABAE-3C230D1C79C5}"/>
    <dgm:cxn modelId="{01B6ACEA-096C-114E-863F-6BCE0D53ED5A}" type="presOf" srcId="{E9A29641-A2D5-4506-8C75-8CBEFA54638F}" destId="{A9D90D6E-8603-D544-A56A-8190633C0EAE}" srcOrd="0" destOrd="0" presId="urn:microsoft.com/office/officeart/2005/8/layout/vList2"/>
    <dgm:cxn modelId="{8152E171-B90A-4965-8380-D8B194BD016B}" srcId="{A89C8E7E-51F4-4552-9688-28410CCE1E94}" destId="{0141D08A-118F-48D8-AF37-3EC7A01F4EDC}" srcOrd="1" destOrd="0" parTransId="{47E288AD-FAB9-4F7D-90E1-57E2089789C8}" sibTransId="{168D2897-163A-4ADF-BB63-C2779052BFCE}"/>
    <dgm:cxn modelId="{EC7F9C0B-1937-E847-B58A-F5CACB42DFB6}" type="presParOf" srcId="{2890EADD-EC9E-D940-811D-08C407582950}" destId="{6B50E0AA-5001-5E4F-A8F0-E9E64C11F355}" srcOrd="0" destOrd="0" presId="urn:microsoft.com/office/officeart/2005/8/layout/vList2"/>
    <dgm:cxn modelId="{B55BAB0E-84BB-404B-B50C-CE28F5BAD555}" type="presParOf" srcId="{2890EADD-EC9E-D940-811D-08C407582950}" destId="{87EBEA60-B0F3-3A43-9EE8-9D4E176F8FB5}" srcOrd="1" destOrd="0" presId="urn:microsoft.com/office/officeart/2005/8/layout/vList2"/>
    <dgm:cxn modelId="{4FA3DF7F-9B9E-5F46-A625-7F64EF9128F9}" type="presParOf" srcId="{2890EADD-EC9E-D940-811D-08C407582950}" destId="{E4C37A0A-D187-9C48-9ECF-AFBCD89F3010}" srcOrd="2" destOrd="0" presId="urn:microsoft.com/office/officeart/2005/8/layout/vList2"/>
    <dgm:cxn modelId="{13E2416F-1A17-3F42-8531-CB062E413597}" type="presParOf" srcId="{2890EADD-EC9E-D940-811D-08C407582950}" destId="{6A961AC8-0733-BF47-86E8-45A1AF47762D}" srcOrd="3" destOrd="0" presId="urn:microsoft.com/office/officeart/2005/8/layout/vList2"/>
    <dgm:cxn modelId="{27B76376-0980-BC45-9AAD-3B57E36101DD}" type="presParOf" srcId="{2890EADD-EC9E-D940-811D-08C407582950}" destId="{CC082CA8-4140-F94D-96BB-FC7BF4318CE5}" srcOrd="4" destOrd="0" presId="urn:microsoft.com/office/officeart/2005/8/layout/vList2"/>
    <dgm:cxn modelId="{F5B54C93-C4DB-A14C-A51C-761F128D5DC7}" type="presParOf" srcId="{2890EADD-EC9E-D940-811D-08C407582950}" destId="{69553711-A543-4D41-896E-E80ED2AE55FF}" srcOrd="5" destOrd="0" presId="urn:microsoft.com/office/officeart/2005/8/layout/vList2"/>
    <dgm:cxn modelId="{286399B8-0EE7-BA40-B2A3-458B0D9412E9}" type="presParOf" srcId="{2890EADD-EC9E-D940-811D-08C407582950}" destId="{A9D90D6E-8603-D544-A56A-8190633C0EAE}" srcOrd="6" destOrd="0" presId="urn:microsoft.com/office/officeart/2005/8/layout/vList2"/>
    <dgm:cxn modelId="{546C0E83-253E-EB48-8290-EE20026784F7}" type="presParOf" srcId="{2890EADD-EC9E-D940-811D-08C407582950}" destId="{3C222034-D6AF-4F4E-B4E3-25A6479DE439}" srcOrd="7" destOrd="0" presId="urn:microsoft.com/office/officeart/2005/8/layout/vList2"/>
    <dgm:cxn modelId="{86C79009-27D8-E746-93C9-18C69032EA8A}" type="presParOf" srcId="{2890EADD-EC9E-D940-811D-08C407582950}" destId="{C6229507-2CF6-7946-9F24-FF536544D2C9}" srcOrd="8" destOrd="0" presId="urn:microsoft.com/office/officeart/2005/8/layout/vList2"/>
    <dgm:cxn modelId="{A161EF95-755D-8542-85F1-E4E4C87F7932}" type="presParOf" srcId="{2890EADD-EC9E-D940-811D-08C407582950}" destId="{758A1470-9285-7548-BD84-97C2A588FBB3}" srcOrd="9" destOrd="0" presId="urn:microsoft.com/office/officeart/2005/8/layout/vList2"/>
    <dgm:cxn modelId="{ED02247C-5327-A249-A70F-5489AD465302}" type="presParOf" srcId="{2890EADD-EC9E-D940-811D-08C407582950}" destId="{5B20117B-53BE-5A49-A323-CBA0EA4D20FE}" srcOrd="10" destOrd="0" presId="urn:microsoft.com/office/officeart/2005/8/layout/vList2"/>
    <dgm:cxn modelId="{E20C2842-CDA2-B74B-A13E-B64F15382195}" type="presParOf" srcId="{2890EADD-EC9E-D940-811D-08C407582950}" destId="{D69EC6FE-1C92-324E-9215-ABB4BDB4B24C}" srcOrd="11" destOrd="0" presId="urn:microsoft.com/office/officeart/2005/8/layout/vList2"/>
    <dgm:cxn modelId="{F36BB7D1-632D-284F-83A4-D0D36C1B8C2F}" type="presParOf" srcId="{2890EADD-EC9E-D940-811D-08C407582950}" destId="{DE6CFD27-D9BC-9A42-BFA6-B07F4C6FBE0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8EE26-B2B7-41E1-808E-06F0E873BA83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D6FB97-918F-4AAF-A3F9-BC975EB022B2}">
      <dgm:prSet/>
      <dgm:spPr/>
      <dgm:t>
        <a:bodyPr/>
        <a:lstStyle/>
        <a:p>
          <a:r>
            <a:rPr lang="en-US"/>
            <a:t>Mixed results on academic performance</a:t>
          </a:r>
        </a:p>
      </dgm:t>
    </dgm:pt>
    <dgm:pt modelId="{706ACB1B-F1B8-41B1-AF87-60C59D8E050D}" type="parTrans" cxnId="{AF3E442A-7A0D-4125-AD88-2C9C38F188D5}">
      <dgm:prSet/>
      <dgm:spPr/>
      <dgm:t>
        <a:bodyPr/>
        <a:lstStyle/>
        <a:p>
          <a:endParaRPr lang="en-US"/>
        </a:p>
      </dgm:t>
    </dgm:pt>
    <dgm:pt modelId="{29289579-7001-4F08-BBFE-742B64F2ACE0}" type="sibTrans" cxnId="{AF3E442A-7A0D-4125-AD88-2C9C38F188D5}">
      <dgm:prSet/>
      <dgm:spPr/>
      <dgm:t>
        <a:bodyPr/>
        <a:lstStyle/>
        <a:p>
          <a:endParaRPr lang="en-US"/>
        </a:p>
      </dgm:t>
    </dgm:pt>
    <dgm:pt modelId="{DE81DEAB-7D50-4574-BEAE-61BE2BDCCC62}">
      <dgm:prSet/>
      <dgm:spPr/>
      <dgm:t>
        <a:bodyPr/>
        <a:lstStyle/>
        <a:p>
          <a:r>
            <a:rPr lang="en-US"/>
            <a:t>Some research indicates some minor impact one way or the other</a:t>
          </a:r>
        </a:p>
      </dgm:t>
    </dgm:pt>
    <dgm:pt modelId="{8A86997F-4E45-4199-A1A8-48DB818E320E}" type="parTrans" cxnId="{7F9F7956-E9AD-4911-8A98-18D2883348EE}">
      <dgm:prSet/>
      <dgm:spPr/>
      <dgm:t>
        <a:bodyPr/>
        <a:lstStyle/>
        <a:p>
          <a:endParaRPr lang="en-US"/>
        </a:p>
      </dgm:t>
    </dgm:pt>
    <dgm:pt modelId="{56749389-D0B7-4112-9EB0-6A51F72FFFB9}" type="sibTrans" cxnId="{7F9F7956-E9AD-4911-8A98-18D2883348EE}">
      <dgm:prSet/>
      <dgm:spPr/>
      <dgm:t>
        <a:bodyPr/>
        <a:lstStyle/>
        <a:p>
          <a:endParaRPr lang="en-US"/>
        </a:p>
      </dgm:t>
    </dgm:pt>
    <dgm:pt modelId="{F45DAF5D-9302-451C-9D89-7F6152B78DEE}">
      <dgm:prSet/>
      <dgm:spPr/>
      <dgm:t>
        <a:bodyPr/>
        <a:lstStyle/>
        <a:p>
          <a:r>
            <a:rPr lang="en-US"/>
            <a:t>Some research indicates impact on academic achievement may be short term—and long-term impact seems to be neutral</a:t>
          </a:r>
        </a:p>
      </dgm:t>
    </dgm:pt>
    <dgm:pt modelId="{5DEA8FF4-9327-4CFE-828B-49C221A21C29}" type="parTrans" cxnId="{AA369596-3A80-466A-8CB6-103FD238AF14}">
      <dgm:prSet/>
      <dgm:spPr/>
      <dgm:t>
        <a:bodyPr/>
        <a:lstStyle/>
        <a:p>
          <a:endParaRPr lang="en-US"/>
        </a:p>
      </dgm:t>
    </dgm:pt>
    <dgm:pt modelId="{9AD3D812-A78D-4744-8536-77C13BEA5BB4}" type="sibTrans" cxnId="{AA369596-3A80-466A-8CB6-103FD238AF14}">
      <dgm:prSet/>
      <dgm:spPr/>
      <dgm:t>
        <a:bodyPr/>
        <a:lstStyle/>
        <a:p>
          <a:endParaRPr lang="en-US"/>
        </a:p>
      </dgm:t>
    </dgm:pt>
    <dgm:pt modelId="{8579DA1A-055B-4FFB-A2EA-54501B54DBBA}">
      <dgm:prSet/>
      <dgm:spPr/>
      <dgm:t>
        <a:bodyPr/>
        <a:lstStyle/>
        <a:p>
          <a:r>
            <a:rPr lang="en-US"/>
            <a:t>Other variables like the quality of teaching probably have a larger impact on academic performance</a:t>
          </a:r>
        </a:p>
      </dgm:t>
    </dgm:pt>
    <dgm:pt modelId="{73D656D6-1174-4246-BA86-C1DA00341FE5}" type="parTrans" cxnId="{A051DF09-0EB0-4963-A3F2-7284A285B60C}">
      <dgm:prSet/>
      <dgm:spPr/>
      <dgm:t>
        <a:bodyPr/>
        <a:lstStyle/>
        <a:p>
          <a:endParaRPr lang="en-US"/>
        </a:p>
      </dgm:t>
    </dgm:pt>
    <dgm:pt modelId="{CB5DB772-6A4B-482B-B1D1-42BA61BCC07F}" type="sibTrans" cxnId="{A051DF09-0EB0-4963-A3F2-7284A285B60C}">
      <dgm:prSet/>
      <dgm:spPr/>
      <dgm:t>
        <a:bodyPr/>
        <a:lstStyle/>
        <a:p>
          <a:endParaRPr lang="en-US"/>
        </a:p>
      </dgm:t>
    </dgm:pt>
    <dgm:pt modelId="{28B55364-64C3-4068-975E-677868AA4699}">
      <dgm:prSet/>
      <dgm:spPr/>
      <dgm:t>
        <a:bodyPr/>
        <a:lstStyle/>
        <a:p>
          <a:endParaRPr lang="en-US" dirty="0"/>
        </a:p>
      </dgm:t>
    </dgm:pt>
    <dgm:pt modelId="{165CB18A-3128-4CB9-9750-6B2988C805BC}" type="parTrans" cxnId="{FB0966DD-4F05-44C0-B3C3-69DA0D8A0DB5}">
      <dgm:prSet/>
      <dgm:spPr/>
      <dgm:t>
        <a:bodyPr/>
        <a:lstStyle/>
        <a:p>
          <a:endParaRPr lang="en-US"/>
        </a:p>
      </dgm:t>
    </dgm:pt>
    <dgm:pt modelId="{30752AD4-1612-4C28-AB45-B86583FBCF4F}" type="sibTrans" cxnId="{FB0966DD-4F05-44C0-B3C3-69DA0D8A0DB5}">
      <dgm:prSet/>
      <dgm:spPr/>
      <dgm:t>
        <a:bodyPr/>
        <a:lstStyle/>
        <a:p>
          <a:endParaRPr lang="en-US"/>
        </a:p>
      </dgm:t>
    </dgm:pt>
    <dgm:pt modelId="{0146F616-940F-094B-8576-64B49462D6EA}" type="pres">
      <dgm:prSet presAssocID="{4978EE26-B2B7-41E1-808E-06F0E873BA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035F5-FBF8-8B4F-A29E-06006271349A}" type="pres">
      <dgm:prSet presAssocID="{82D6FB97-918F-4AAF-A3F9-BC975EB022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9465A-EA78-5E43-BBE4-8B7B8D75859B}" type="pres">
      <dgm:prSet presAssocID="{29289579-7001-4F08-BBFE-742B64F2ACE0}" presName="spacer" presStyleCnt="0"/>
      <dgm:spPr/>
    </dgm:pt>
    <dgm:pt modelId="{B1906328-B3B7-C349-93DA-170B666E802A}" type="pres">
      <dgm:prSet presAssocID="{DE81DEAB-7D50-4574-BEAE-61BE2BDCCC6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1E14-DADD-8B42-AF53-8EC9240DC72C}" type="pres">
      <dgm:prSet presAssocID="{56749389-D0B7-4112-9EB0-6A51F72FFFB9}" presName="spacer" presStyleCnt="0"/>
      <dgm:spPr/>
    </dgm:pt>
    <dgm:pt modelId="{9CD5350E-3D9A-C549-84E9-7E647F70454D}" type="pres">
      <dgm:prSet presAssocID="{F45DAF5D-9302-451C-9D89-7F6152B78DE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87248-B287-0D44-A9AA-DB1BB4558315}" type="pres">
      <dgm:prSet presAssocID="{9AD3D812-A78D-4744-8536-77C13BEA5BB4}" presName="spacer" presStyleCnt="0"/>
      <dgm:spPr/>
    </dgm:pt>
    <dgm:pt modelId="{5D11DF58-DF84-4F43-AA2C-05E6C1017B90}" type="pres">
      <dgm:prSet presAssocID="{8579DA1A-055B-4FFB-A2EA-54501B54DBB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D47BF-C75D-B84A-9D76-221F622F5B67}" type="pres">
      <dgm:prSet presAssocID="{8579DA1A-055B-4FFB-A2EA-54501B54DB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1DF09-0EB0-4963-A3F2-7284A285B60C}" srcId="{4978EE26-B2B7-41E1-808E-06F0E873BA83}" destId="{8579DA1A-055B-4FFB-A2EA-54501B54DBBA}" srcOrd="3" destOrd="0" parTransId="{73D656D6-1174-4246-BA86-C1DA00341FE5}" sibTransId="{CB5DB772-6A4B-482B-B1D1-42BA61BCC07F}"/>
    <dgm:cxn modelId="{FB0966DD-4F05-44C0-B3C3-69DA0D8A0DB5}" srcId="{8579DA1A-055B-4FFB-A2EA-54501B54DBBA}" destId="{28B55364-64C3-4068-975E-677868AA4699}" srcOrd="0" destOrd="0" parTransId="{165CB18A-3128-4CB9-9750-6B2988C805BC}" sibTransId="{30752AD4-1612-4C28-AB45-B86583FBCF4F}"/>
    <dgm:cxn modelId="{B0EA8750-C075-A440-8DCC-7771FA0647FD}" type="presOf" srcId="{8579DA1A-055B-4FFB-A2EA-54501B54DBBA}" destId="{5D11DF58-DF84-4F43-AA2C-05E6C1017B90}" srcOrd="0" destOrd="0" presId="urn:microsoft.com/office/officeart/2005/8/layout/vList2"/>
    <dgm:cxn modelId="{951117CA-BFE1-124D-BC9B-D49A5D87DA9C}" type="presOf" srcId="{28B55364-64C3-4068-975E-677868AA4699}" destId="{AD3D47BF-C75D-B84A-9D76-221F622F5B67}" srcOrd="0" destOrd="0" presId="urn:microsoft.com/office/officeart/2005/8/layout/vList2"/>
    <dgm:cxn modelId="{63BDAFEE-45DB-BD40-ACFF-456CD02CD9C3}" type="presOf" srcId="{DE81DEAB-7D50-4574-BEAE-61BE2BDCCC62}" destId="{B1906328-B3B7-C349-93DA-170B666E802A}" srcOrd="0" destOrd="0" presId="urn:microsoft.com/office/officeart/2005/8/layout/vList2"/>
    <dgm:cxn modelId="{AF3E442A-7A0D-4125-AD88-2C9C38F188D5}" srcId="{4978EE26-B2B7-41E1-808E-06F0E873BA83}" destId="{82D6FB97-918F-4AAF-A3F9-BC975EB022B2}" srcOrd="0" destOrd="0" parTransId="{706ACB1B-F1B8-41B1-AF87-60C59D8E050D}" sibTransId="{29289579-7001-4F08-BBFE-742B64F2ACE0}"/>
    <dgm:cxn modelId="{8A8617E5-3916-2549-B960-ADDB28F324F7}" type="presOf" srcId="{82D6FB97-918F-4AAF-A3F9-BC975EB022B2}" destId="{349035F5-FBF8-8B4F-A29E-06006271349A}" srcOrd="0" destOrd="0" presId="urn:microsoft.com/office/officeart/2005/8/layout/vList2"/>
    <dgm:cxn modelId="{AA369596-3A80-466A-8CB6-103FD238AF14}" srcId="{4978EE26-B2B7-41E1-808E-06F0E873BA83}" destId="{F45DAF5D-9302-451C-9D89-7F6152B78DEE}" srcOrd="2" destOrd="0" parTransId="{5DEA8FF4-9327-4CFE-828B-49C221A21C29}" sibTransId="{9AD3D812-A78D-4744-8536-77C13BEA5BB4}"/>
    <dgm:cxn modelId="{28F1A7C8-F7B0-ED4B-89DE-9F74324DB43D}" type="presOf" srcId="{F45DAF5D-9302-451C-9D89-7F6152B78DEE}" destId="{9CD5350E-3D9A-C549-84E9-7E647F70454D}" srcOrd="0" destOrd="0" presId="urn:microsoft.com/office/officeart/2005/8/layout/vList2"/>
    <dgm:cxn modelId="{7F9F7956-E9AD-4911-8A98-18D2883348EE}" srcId="{4978EE26-B2B7-41E1-808E-06F0E873BA83}" destId="{DE81DEAB-7D50-4574-BEAE-61BE2BDCCC62}" srcOrd="1" destOrd="0" parTransId="{8A86997F-4E45-4199-A1A8-48DB818E320E}" sibTransId="{56749389-D0B7-4112-9EB0-6A51F72FFFB9}"/>
    <dgm:cxn modelId="{BEFF9C12-9EF6-0A42-A66C-164B538A7305}" type="presOf" srcId="{4978EE26-B2B7-41E1-808E-06F0E873BA83}" destId="{0146F616-940F-094B-8576-64B49462D6EA}" srcOrd="0" destOrd="0" presId="urn:microsoft.com/office/officeart/2005/8/layout/vList2"/>
    <dgm:cxn modelId="{54C69D5C-9104-C747-887D-ED08A865E075}" type="presParOf" srcId="{0146F616-940F-094B-8576-64B49462D6EA}" destId="{349035F5-FBF8-8B4F-A29E-06006271349A}" srcOrd="0" destOrd="0" presId="urn:microsoft.com/office/officeart/2005/8/layout/vList2"/>
    <dgm:cxn modelId="{74E1F1A5-A141-2145-87EC-6B0947608DEC}" type="presParOf" srcId="{0146F616-940F-094B-8576-64B49462D6EA}" destId="{CF79465A-EA78-5E43-BBE4-8B7B8D75859B}" srcOrd="1" destOrd="0" presId="urn:microsoft.com/office/officeart/2005/8/layout/vList2"/>
    <dgm:cxn modelId="{7A462540-DC3D-AB4F-B1C4-65D9B094C0FC}" type="presParOf" srcId="{0146F616-940F-094B-8576-64B49462D6EA}" destId="{B1906328-B3B7-C349-93DA-170B666E802A}" srcOrd="2" destOrd="0" presId="urn:microsoft.com/office/officeart/2005/8/layout/vList2"/>
    <dgm:cxn modelId="{D1E11819-7D01-BE4C-B9FA-CA8943738FC6}" type="presParOf" srcId="{0146F616-940F-094B-8576-64B49462D6EA}" destId="{A6C71E14-DADD-8B42-AF53-8EC9240DC72C}" srcOrd="3" destOrd="0" presId="urn:microsoft.com/office/officeart/2005/8/layout/vList2"/>
    <dgm:cxn modelId="{E605A70C-C96A-5A40-926E-2FC58FB15410}" type="presParOf" srcId="{0146F616-940F-094B-8576-64B49462D6EA}" destId="{9CD5350E-3D9A-C549-84E9-7E647F70454D}" srcOrd="4" destOrd="0" presId="urn:microsoft.com/office/officeart/2005/8/layout/vList2"/>
    <dgm:cxn modelId="{0440A231-6AE5-3544-968B-78BB7905FDF5}" type="presParOf" srcId="{0146F616-940F-094B-8576-64B49462D6EA}" destId="{38587248-B287-0D44-A9AA-DB1BB4558315}" srcOrd="5" destOrd="0" presId="urn:microsoft.com/office/officeart/2005/8/layout/vList2"/>
    <dgm:cxn modelId="{548A313A-1FEB-4C4F-920B-C0013E6B5C99}" type="presParOf" srcId="{0146F616-940F-094B-8576-64B49462D6EA}" destId="{5D11DF58-DF84-4F43-AA2C-05E6C1017B90}" srcOrd="6" destOrd="0" presId="urn:microsoft.com/office/officeart/2005/8/layout/vList2"/>
    <dgm:cxn modelId="{3CF39289-8316-7940-99F8-4A3C46BB9D5E}" type="presParOf" srcId="{0146F616-940F-094B-8576-64B49462D6EA}" destId="{AD3D47BF-C75D-B84A-9D76-221F622F5B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3A545-2815-44C4-AD07-71869108B52C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4AFC162-D06B-4519-9C79-C6E81E1579B4}">
      <dgm:prSet/>
      <dgm:spPr/>
      <dgm:t>
        <a:bodyPr/>
        <a:lstStyle/>
        <a:p>
          <a:r>
            <a:rPr lang="en-US"/>
            <a:t>Few parents expressed concern for their child’s safety during the extra day out of school</a:t>
          </a:r>
        </a:p>
      </dgm:t>
    </dgm:pt>
    <dgm:pt modelId="{4AFBE505-CC91-49E9-9026-B6BFA8495867}" type="parTrans" cxnId="{F89814DD-C417-458A-913B-E6EC360DF955}">
      <dgm:prSet/>
      <dgm:spPr/>
      <dgm:t>
        <a:bodyPr/>
        <a:lstStyle/>
        <a:p>
          <a:endParaRPr lang="en-US"/>
        </a:p>
      </dgm:t>
    </dgm:pt>
    <dgm:pt modelId="{A2525C60-988E-4BD2-9550-E86813E3FDB9}" type="sibTrans" cxnId="{F89814DD-C417-458A-913B-E6EC360DF955}">
      <dgm:prSet/>
      <dgm:spPr/>
      <dgm:t>
        <a:bodyPr/>
        <a:lstStyle/>
        <a:p>
          <a:endParaRPr lang="en-US"/>
        </a:p>
      </dgm:t>
    </dgm:pt>
    <dgm:pt modelId="{CE8EA283-E67E-48C2-A471-C15815F992B4}">
      <dgm:prSet/>
      <dgm:spPr/>
      <dgm:t>
        <a:bodyPr/>
        <a:lstStyle/>
        <a:p>
          <a:r>
            <a:rPr lang="en-US" dirty="0"/>
            <a:t>Few parents expressed concern about the ability to find childcare during the extra day out of school </a:t>
          </a:r>
          <a:r>
            <a:rPr lang="en-US" dirty="0">
              <a:solidFill>
                <a:srgbClr val="C00000"/>
              </a:solidFill>
            </a:rPr>
            <a:t>(two important groups did express concerns)</a:t>
          </a:r>
        </a:p>
      </dgm:t>
    </dgm:pt>
    <dgm:pt modelId="{921EEB14-1F99-489F-A5BA-EAB4AED61EAF}" type="parTrans" cxnId="{0DBD7920-2142-4A0B-A91F-9914871DB927}">
      <dgm:prSet/>
      <dgm:spPr/>
      <dgm:t>
        <a:bodyPr/>
        <a:lstStyle/>
        <a:p>
          <a:endParaRPr lang="en-US"/>
        </a:p>
      </dgm:t>
    </dgm:pt>
    <dgm:pt modelId="{30934FC1-41AD-48A1-9D6F-3B1577B5F09C}" type="sibTrans" cxnId="{0DBD7920-2142-4A0B-A91F-9914871DB927}">
      <dgm:prSet/>
      <dgm:spPr/>
      <dgm:t>
        <a:bodyPr/>
        <a:lstStyle/>
        <a:p>
          <a:endParaRPr lang="en-US"/>
        </a:p>
      </dgm:t>
    </dgm:pt>
    <dgm:pt modelId="{CBAE3DF0-D6BB-4445-8EC4-A746B9E17CCC}">
      <dgm:prSet/>
      <dgm:spPr/>
      <dgm:t>
        <a:bodyPr/>
        <a:lstStyle/>
        <a:p>
          <a:r>
            <a:rPr lang="en-US"/>
            <a:t>Few parents expressed concern about the loss of free or reduced lunches (even families who received this benefit)</a:t>
          </a:r>
        </a:p>
      </dgm:t>
    </dgm:pt>
    <dgm:pt modelId="{D6400135-BA94-41E7-AD60-9F34BEA65D34}" type="parTrans" cxnId="{517F50B7-6C17-49ED-A86C-91FEFA304D09}">
      <dgm:prSet/>
      <dgm:spPr/>
      <dgm:t>
        <a:bodyPr/>
        <a:lstStyle/>
        <a:p>
          <a:endParaRPr lang="en-US"/>
        </a:p>
      </dgm:t>
    </dgm:pt>
    <dgm:pt modelId="{962B9B54-FAF5-4820-9350-B1709351C9F6}" type="sibTrans" cxnId="{517F50B7-6C17-49ED-A86C-91FEFA304D09}">
      <dgm:prSet/>
      <dgm:spPr/>
      <dgm:t>
        <a:bodyPr/>
        <a:lstStyle/>
        <a:p>
          <a:endParaRPr lang="en-US"/>
        </a:p>
      </dgm:t>
    </dgm:pt>
    <dgm:pt modelId="{CB16669C-A815-4C6D-92EC-DDB73102E130}">
      <dgm:prSet/>
      <dgm:spPr/>
      <dgm:t>
        <a:bodyPr/>
        <a:lstStyle/>
        <a:p>
          <a:r>
            <a:rPr lang="en-US"/>
            <a:t>Single parent households did not show a significant difference in opinion of the four-day school week</a:t>
          </a:r>
        </a:p>
      </dgm:t>
    </dgm:pt>
    <dgm:pt modelId="{B518D16E-B685-4A22-A19D-059A624965DC}" type="parTrans" cxnId="{D6DB0A50-08E5-48C2-B391-29D3D6FEC3A4}">
      <dgm:prSet/>
      <dgm:spPr/>
      <dgm:t>
        <a:bodyPr/>
        <a:lstStyle/>
        <a:p>
          <a:endParaRPr lang="en-US"/>
        </a:p>
      </dgm:t>
    </dgm:pt>
    <dgm:pt modelId="{489A6828-D8C3-48D2-BCE9-26890377206D}" type="sibTrans" cxnId="{D6DB0A50-08E5-48C2-B391-29D3D6FEC3A4}">
      <dgm:prSet/>
      <dgm:spPr/>
      <dgm:t>
        <a:bodyPr/>
        <a:lstStyle/>
        <a:p>
          <a:endParaRPr lang="en-US"/>
        </a:p>
      </dgm:t>
    </dgm:pt>
    <dgm:pt modelId="{193BC222-020E-2845-ADA0-8E393D923534}" type="pres">
      <dgm:prSet presAssocID="{8D23A545-2815-44C4-AD07-71869108B5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9DD6B9-F8AC-374D-8549-7B0EE2F9FF5A}" type="pres">
      <dgm:prSet presAssocID="{84AFC162-D06B-4519-9C79-C6E81E1579B4}" presName="thickLine" presStyleLbl="alignNode1" presStyleIdx="0" presStyleCnt="4"/>
      <dgm:spPr/>
    </dgm:pt>
    <dgm:pt modelId="{00C30DD2-975D-B249-A005-8396A5BC2671}" type="pres">
      <dgm:prSet presAssocID="{84AFC162-D06B-4519-9C79-C6E81E1579B4}" presName="horz1" presStyleCnt="0"/>
      <dgm:spPr/>
    </dgm:pt>
    <dgm:pt modelId="{18B03D8A-C549-0F47-AF5C-5C800D84CCFA}" type="pres">
      <dgm:prSet presAssocID="{84AFC162-D06B-4519-9C79-C6E81E1579B4}" presName="tx1" presStyleLbl="revTx" presStyleIdx="0" presStyleCnt="4"/>
      <dgm:spPr/>
      <dgm:t>
        <a:bodyPr/>
        <a:lstStyle/>
        <a:p>
          <a:endParaRPr lang="en-US"/>
        </a:p>
      </dgm:t>
    </dgm:pt>
    <dgm:pt modelId="{A26D0919-9130-7E4C-ADB2-9F0BCEFD4FA0}" type="pres">
      <dgm:prSet presAssocID="{84AFC162-D06B-4519-9C79-C6E81E1579B4}" presName="vert1" presStyleCnt="0"/>
      <dgm:spPr/>
    </dgm:pt>
    <dgm:pt modelId="{9C8D4467-D0C0-554E-8604-15980593488F}" type="pres">
      <dgm:prSet presAssocID="{CE8EA283-E67E-48C2-A471-C15815F992B4}" presName="thickLine" presStyleLbl="alignNode1" presStyleIdx="1" presStyleCnt="4"/>
      <dgm:spPr/>
    </dgm:pt>
    <dgm:pt modelId="{A40EAC96-C1D1-5E4C-820E-67B169103F70}" type="pres">
      <dgm:prSet presAssocID="{CE8EA283-E67E-48C2-A471-C15815F992B4}" presName="horz1" presStyleCnt="0"/>
      <dgm:spPr/>
    </dgm:pt>
    <dgm:pt modelId="{4995B6FA-052F-DF46-8787-83CF4644C088}" type="pres">
      <dgm:prSet presAssocID="{CE8EA283-E67E-48C2-A471-C15815F992B4}" presName="tx1" presStyleLbl="revTx" presStyleIdx="1" presStyleCnt="4"/>
      <dgm:spPr/>
      <dgm:t>
        <a:bodyPr/>
        <a:lstStyle/>
        <a:p>
          <a:endParaRPr lang="en-US"/>
        </a:p>
      </dgm:t>
    </dgm:pt>
    <dgm:pt modelId="{D49C2F39-1705-0041-8E6A-DC54A050C8AB}" type="pres">
      <dgm:prSet presAssocID="{CE8EA283-E67E-48C2-A471-C15815F992B4}" presName="vert1" presStyleCnt="0"/>
      <dgm:spPr/>
    </dgm:pt>
    <dgm:pt modelId="{D5870EA5-E133-A14E-B984-815196DD014B}" type="pres">
      <dgm:prSet presAssocID="{CBAE3DF0-D6BB-4445-8EC4-A746B9E17CCC}" presName="thickLine" presStyleLbl="alignNode1" presStyleIdx="2" presStyleCnt="4"/>
      <dgm:spPr/>
    </dgm:pt>
    <dgm:pt modelId="{F4DC892A-8D42-594D-BF62-84F19AF2D677}" type="pres">
      <dgm:prSet presAssocID="{CBAE3DF0-D6BB-4445-8EC4-A746B9E17CCC}" presName="horz1" presStyleCnt="0"/>
      <dgm:spPr/>
    </dgm:pt>
    <dgm:pt modelId="{8934AFA8-5BC4-3841-877F-7FCA07B2ADEB}" type="pres">
      <dgm:prSet presAssocID="{CBAE3DF0-D6BB-4445-8EC4-A746B9E17CCC}" presName="tx1" presStyleLbl="revTx" presStyleIdx="2" presStyleCnt="4"/>
      <dgm:spPr/>
      <dgm:t>
        <a:bodyPr/>
        <a:lstStyle/>
        <a:p>
          <a:endParaRPr lang="en-US"/>
        </a:p>
      </dgm:t>
    </dgm:pt>
    <dgm:pt modelId="{F5ABAC9F-06CB-DB47-80D4-F1537477255B}" type="pres">
      <dgm:prSet presAssocID="{CBAE3DF0-D6BB-4445-8EC4-A746B9E17CCC}" presName="vert1" presStyleCnt="0"/>
      <dgm:spPr/>
    </dgm:pt>
    <dgm:pt modelId="{14A4E250-0C2D-4647-BE8F-88B677D1B389}" type="pres">
      <dgm:prSet presAssocID="{CB16669C-A815-4C6D-92EC-DDB73102E130}" presName="thickLine" presStyleLbl="alignNode1" presStyleIdx="3" presStyleCnt="4"/>
      <dgm:spPr/>
    </dgm:pt>
    <dgm:pt modelId="{DE863DA9-3A99-914F-B8D3-630330913B15}" type="pres">
      <dgm:prSet presAssocID="{CB16669C-A815-4C6D-92EC-DDB73102E130}" presName="horz1" presStyleCnt="0"/>
      <dgm:spPr/>
    </dgm:pt>
    <dgm:pt modelId="{9B331559-8FCB-9A42-9573-F7CB733785B6}" type="pres">
      <dgm:prSet presAssocID="{CB16669C-A815-4C6D-92EC-DDB73102E130}" presName="tx1" presStyleLbl="revTx" presStyleIdx="3" presStyleCnt="4"/>
      <dgm:spPr/>
      <dgm:t>
        <a:bodyPr/>
        <a:lstStyle/>
        <a:p>
          <a:endParaRPr lang="en-US"/>
        </a:p>
      </dgm:t>
    </dgm:pt>
    <dgm:pt modelId="{89B359A4-722C-584E-84DC-A4A81917879A}" type="pres">
      <dgm:prSet presAssocID="{CB16669C-A815-4C6D-92EC-DDB73102E130}" presName="vert1" presStyleCnt="0"/>
      <dgm:spPr/>
    </dgm:pt>
  </dgm:ptLst>
  <dgm:cxnLst>
    <dgm:cxn modelId="{D6DB0A50-08E5-48C2-B391-29D3D6FEC3A4}" srcId="{8D23A545-2815-44C4-AD07-71869108B52C}" destId="{CB16669C-A815-4C6D-92EC-DDB73102E130}" srcOrd="3" destOrd="0" parTransId="{B518D16E-B685-4A22-A19D-059A624965DC}" sibTransId="{489A6828-D8C3-48D2-BCE9-26890377206D}"/>
    <dgm:cxn modelId="{2FB8AE41-FEBB-9A43-B30A-9DA6256862D3}" type="presOf" srcId="{CB16669C-A815-4C6D-92EC-DDB73102E130}" destId="{9B331559-8FCB-9A42-9573-F7CB733785B6}" srcOrd="0" destOrd="0" presId="urn:microsoft.com/office/officeart/2008/layout/LinedList"/>
    <dgm:cxn modelId="{140F603D-4B6C-E745-95ED-266C5E3C88D7}" type="presOf" srcId="{CE8EA283-E67E-48C2-A471-C15815F992B4}" destId="{4995B6FA-052F-DF46-8787-83CF4644C088}" srcOrd="0" destOrd="0" presId="urn:microsoft.com/office/officeart/2008/layout/LinedList"/>
    <dgm:cxn modelId="{517F50B7-6C17-49ED-A86C-91FEFA304D09}" srcId="{8D23A545-2815-44C4-AD07-71869108B52C}" destId="{CBAE3DF0-D6BB-4445-8EC4-A746B9E17CCC}" srcOrd="2" destOrd="0" parTransId="{D6400135-BA94-41E7-AD60-9F34BEA65D34}" sibTransId="{962B9B54-FAF5-4820-9350-B1709351C9F6}"/>
    <dgm:cxn modelId="{0DBD7920-2142-4A0B-A91F-9914871DB927}" srcId="{8D23A545-2815-44C4-AD07-71869108B52C}" destId="{CE8EA283-E67E-48C2-A471-C15815F992B4}" srcOrd="1" destOrd="0" parTransId="{921EEB14-1F99-489F-A5BA-EAB4AED61EAF}" sibTransId="{30934FC1-41AD-48A1-9D6F-3B1577B5F09C}"/>
    <dgm:cxn modelId="{1E738BB3-C084-2A49-90F2-9A5CF2A1AABD}" type="presOf" srcId="{8D23A545-2815-44C4-AD07-71869108B52C}" destId="{193BC222-020E-2845-ADA0-8E393D923534}" srcOrd="0" destOrd="0" presId="urn:microsoft.com/office/officeart/2008/layout/LinedList"/>
    <dgm:cxn modelId="{F89814DD-C417-458A-913B-E6EC360DF955}" srcId="{8D23A545-2815-44C4-AD07-71869108B52C}" destId="{84AFC162-D06B-4519-9C79-C6E81E1579B4}" srcOrd="0" destOrd="0" parTransId="{4AFBE505-CC91-49E9-9026-B6BFA8495867}" sibTransId="{A2525C60-988E-4BD2-9550-E86813E3FDB9}"/>
    <dgm:cxn modelId="{985549B5-C954-8349-BF11-C364518796DA}" type="presOf" srcId="{CBAE3DF0-D6BB-4445-8EC4-A746B9E17CCC}" destId="{8934AFA8-5BC4-3841-877F-7FCA07B2ADEB}" srcOrd="0" destOrd="0" presId="urn:microsoft.com/office/officeart/2008/layout/LinedList"/>
    <dgm:cxn modelId="{2B471D76-2010-0348-ADBE-757ACD7EB3AE}" type="presOf" srcId="{84AFC162-D06B-4519-9C79-C6E81E1579B4}" destId="{18B03D8A-C549-0F47-AF5C-5C800D84CCFA}" srcOrd="0" destOrd="0" presId="urn:microsoft.com/office/officeart/2008/layout/LinedList"/>
    <dgm:cxn modelId="{86936AAD-8C09-FC4A-A3D8-C868736B52F9}" type="presParOf" srcId="{193BC222-020E-2845-ADA0-8E393D923534}" destId="{949DD6B9-F8AC-374D-8549-7B0EE2F9FF5A}" srcOrd="0" destOrd="0" presId="urn:microsoft.com/office/officeart/2008/layout/LinedList"/>
    <dgm:cxn modelId="{0E814F70-88EF-964D-BD7E-2BC5C042C6C5}" type="presParOf" srcId="{193BC222-020E-2845-ADA0-8E393D923534}" destId="{00C30DD2-975D-B249-A005-8396A5BC2671}" srcOrd="1" destOrd="0" presId="urn:microsoft.com/office/officeart/2008/layout/LinedList"/>
    <dgm:cxn modelId="{D4034FEC-D36B-BE4C-B846-216C5B6770C4}" type="presParOf" srcId="{00C30DD2-975D-B249-A005-8396A5BC2671}" destId="{18B03D8A-C549-0F47-AF5C-5C800D84CCFA}" srcOrd="0" destOrd="0" presId="urn:microsoft.com/office/officeart/2008/layout/LinedList"/>
    <dgm:cxn modelId="{D53BCA75-110E-094D-956C-F636A1C20351}" type="presParOf" srcId="{00C30DD2-975D-B249-A005-8396A5BC2671}" destId="{A26D0919-9130-7E4C-ADB2-9F0BCEFD4FA0}" srcOrd="1" destOrd="0" presId="urn:microsoft.com/office/officeart/2008/layout/LinedList"/>
    <dgm:cxn modelId="{1E23CB4A-8DD6-8A4C-A046-8B43DCBA11CC}" type="presParOf" srcId="{193BC222-020E-2845-ADA0-8E393D923534}" destId="{9C8D4467-D0C0-554E-8604-15980593488F}" srcOrd="2" destOrd="0" presId="urn:microsoft.com/office/officeart/2008/layout/LinedList"/>
    <dgm:cxn modelId="{C2C4653E-C769-4F48-B26D-96E36ED3E4CF}" type="presParOf" srcId="{193BC222-020E-2845-ADA0-8E393D923534}" destId="{A40EAC96-C1D1-5E4C-820E-67B169103F70}" srcOrd="3" destOrd="0" presId="urn:microsoft.com/office/officeart/2008/layout/LinedList"/>
    <dgm:cxn modelId="{DD1A9A6A-4016-6E46-B928-9E1B6C60140F}" type="presParOf" srcId="{A40EAC96-C1D1-5E4C-820E-67B169103F70}" destId="{4995B6FA-052F-DF46-8787-83CF4644C088}" srcOrd="0" destOrd="0" presId="urn:microsoft.com/office/officeart/2008/layout/LinedList"/>
    <dgm:cxn modelId="{5318A10D-B2EE-4148-BABA-5CA569534926}" type="presParOf" srcId="{A40EAC96-C1D1-5E4C-820E-67B169103F70}" destId="{D49C2F39-1705-0041-8E6A-DC54A050C8AB}" srcOrd="1" destOrd="0" presId="urn:microsoft.com/office/officeart/2008/layout/LinedList"/>
    <dgm:cxn modelId="{9CC7F8EC-AC81-D54B-AF30-11B532246DCC}" type="presParOf" srcId="{193BC222-020E-2845-ADA0-8E393D923534}" destId="{D5870EA5-E133-A14E-B984-815196DD014B}" srcOrd="4" destOrd="0" presId="urn:microsoft.com/office/officeart/2008/layout/LinedList"/>
    <dgm:cxn modelId="{72E0A6F1-6C32-7546-A5C6-FDB065B01AEC}" type="presParOf" srcId="{193BC222-020E-2845-ADA0-8E393D923534}" destId="{F4DC892A-8D42-594D-BF62-84F19AF2D677}" srcOrd="5" destOrd="0" presId="urn:microsoft.com/office/officeart/2008/layout/LinedList"/>
    <dgm:cxn modelId="{414507D2-F62E-744F-8DB4-A51C7478C64D}" type="presParOf" srcId="{F4DC892A-8D42-594D-BF62-84F19AF2D677}" destId="{8934AFA8-5BC4-3841-877F-7FCA07B2ADEB}" srcOrd="0" destOrd="0" presId="urn:microsoft.com/office/officeart/2008/layout/LinedList"/>
    <dgm:cxn modelId="{A4A35D03-4425-2842-A8D2-E39794991C3C}" type="presParOf" srcId="{F4DC892A-8D42-594D-BF62-84F19AF2D677}" destId="{F5ABAC9F-06CB-DB47-80D4-F1537477255B}" srcOrd="1" destOrd="0" presId="urn:microsoft.com/office/officeart/2008/layout/LinedList"/>
    <dgm:cxn modelId="{D16B2925-1911-8A44-BF86-A3178131AE71}" type="presParOf" srcId="{193BC222-020E-2845-ADA0-8E393D923534}" destId="{14A4E250-0C2D-4647-BE8F-88B677D1B389}" srcOrd="6" destOrd="0" presId="urn:microsoft.com/office/officeart/2008/layout/LinedList"/>
    <dgm:cxn modelId="{37449D16-FB1E-C649-8B99-D31747931CC9}" type="presParOf" srcId="{193BC222-020E-2845-ADA0-8E393D923534}" destId="{DE863DA9-3A99-914F-B8D3-630330913B15}" srcOrd="7" destOrd="0" presId="urn:microsoft.com/office/officeart/2008/layout/LinedList"/>
    <dgm:cxn modelId="{2E65FBC6-0B98-1A41-A15C-4391058A3E40}" type="presParOf" srcId="{DE863DA9-3A99-914F-B8D3-630330913B15}" destId="{9B331559-8FCB-9A42-9573-F7CB733785B6}" srcOrd="0" destOrd="0" presId="urn:microsoft.com/office/officeart/2008/layout/LinedList"/>
    <dgm:cxn modelId="{4C2D5C1D-7509-D447-A1D4-309EAB3C2D21}" type="presParOf" srcId="{DE863DA9-3A99-914F-B8D3-630330913B15}" destId="{89B359A4-722C-584E-84DC-A4A8191787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D23489-0E7C-4FF3-82C5-39C70F6FD797}" type="doc">
      <dgm:prSet loTypeId="urn:microsoft.com/office/officeart/2005/8/layout/matrix3" loCatId="matrix" qsTypeId="urn:microsoft.com/office/officeart/2005/8/quickstyle/simple1" qsCatId="simple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AD47FF92-D2CD-40A1-95A4-E310585E414A}">
      <dgm:prSet/>
      <dgm:spPr/>
      <dgm:t>
        <a:bodyPr/>
        <a:lstStyle/>
        <a:p>
          <a:r>
            <a:rPr lang="en-US"/>
            <a:t>68.9% of families supported using the four-day school week in the future</a:t>
          </a:r>
        </a:p>
      </dgm:t>
    </dgm:pt>
    <dgm:pt modelId="{CF2480F6-138F-421E-B863-E251F11CADC3}" type="parTrans" cxnId="{DDB3B42F-1DF4-4D0F-B251-2035C12A5F66}">
      <dgm:prSet/>
      <dgm:spPr/>
      <dgm:t>
        <a:bodyPr/>
        <a:lstStyle/>
        <a:p>
          <a:endParaRPr lang="en-US"/>
        </a:p>
      </dgm:t>
    </dgm:pt>
    <dgm:pt modelId="{DA9F1F7D-9504-4456-86DE-13D29BC088DA}" type="sibTrans" cxnId="{DDB3B42F-1DF4-4D0F-B251-2035C12A5F66}">
      <dgm:prSet/>
      <dgm:spPr/>
      <dgm:t>
        <a:bodyPr/>
        <a:lstStyle/>
        <a:p>
          <a:endParaRPr lang="en-US"/>
        </a:p>
      </dgm:t>
    </dgm:pt>
    <dgm:pt modelId="{9352428F-5748-4660-9069-25CC4CA36228}">
      <dgm:prSet/>
      <dgm:spPr/>
      <dgm:t>
        <a:bodyPr/>
        <a:lstStyle/>
        <a:p>
          <a:r>
            <a:rPr lang="en-US"/>
            <a:t>80.5% of families felt their children were as successful in school with the four-day week as they had been the previous year on a traditional calendar</a:t>
          </a:r>
        </a:p>
      </dgm:t>
    </dgm:pt>
    <dgm:pt modelId="{4DD11B3A-2E4E-4AED-97D5-733C6A8A0F53}" type="parTrans" cxnId="{64C3095C-82DC-44AC-8AC6-2DFAD0D83410}">
      <dgm:prSet/>
      <dgm:spPr/>
      <dgm:t>
        <a:bodyPr/>
        <a:lstStyle/>
        <a:p>
          <a:endParaRPr lang="en-US"/>
        </a:p>
      </dgm:t>
    </dgm:pt>
    <dgm:pt modelId="{73051DF2-9440-4A90-8CEE-B1F7DF442A08}" type="sibTrans" cxnId="{64C3095C-82DC-44AC-8AC6-2DFAD0D83410}">
      <dgm:prSet/>
      <dgm:spPr/>
      <dgm:t>
        <a:bodyPr/>
        <a:lstStyle/>
        <a:p>
          <a:endParaRPr lang="en-US"/>
        </a:p>
      </dgm:t>
    </dgm:pt>
    <dgm:pt modelId="{CA92A81A-C495-4CDB-8F16-31F51701EC5D}">
      <dgm:prSet/>
      <dgm:spPr/>
      <dgm:t>
        <a:bodyPr/>
        <a:lstStyle/>
        <a:p>
          <a:r>
            <a:rPr lang="en-US"/>
            <a:t>73.1% of families felt that the four-day school week had had a “positive impact” on their family</a:t>
          </a:r>
        </a:p>
      </dgm:t>
    </dgm:pt>
    <dgm:pt modelId="{6F0CED62-D788-411F-822D-C92287C093A6}" type="parTrans" cxnId="{29290AE4-7825-46F5-8AAB-0DEAFAF70BF4}">
      <dgm:prSet/>
      <dgm:spPr/>
      <dgm:t>
        <a:bodyPr/>
        <a:lstStyle/>
        <a:p>
          <a:endParaRPr lang="en-US"/>
        </a:p>
      </dgm:t>
    </dgm:pt>
    <dgm:pt modelId="{273F2EED-4EEF-4447-A4FE-39E574679C1F}" type="sibTrans" cxnId="{29290AE4-7825-46F5-8AAB-0DEAFAF70BF4}">
      <dgm:prSet/>
      <dgm:spPr/>
      <dgm:t>
        <a:bodyPr/>
        <a:lstStyle/>
        <a:p>
          <a:endParaRPr lang="en-US"/>
        </a:p>
      </dgm:t>
    </dgm:pt>
    <dgm:pt modelId="{81016537-9828-4473-888A-8BBDA299FA1D}">
      <dgm:prSet/>
      <dgm:spPr/>
      <dgm:t>
        <a:bodyPr/>
        <a:lstStyle/>
        <a:p>
          <a:r>
            <a:rPr lang="en-US"/>
            <a:t>32.7 % of families felt the four-day school week had “improved public opinion of the quality” of the school district----22.5% disagreed---44.9% neutral/no impact</a:t>
          </a:r>
        </a:p>
      </dgm:t>
    </dgm:pt>
    <dgm:pt modelId="{983D7A01-96CD-4DA7-849B-9F5C54318567}" type="parTrans" cxnId="{21285153-03E4-4093-95AB-D3ECC76288CA}">
      <dgm:prSet/>
      <dgm:spPr/>
      <dgm:t>
        <a:bodyPr/>
        <a:lstStyle/>
        <a:p>
          <a:endParaRPr lang="en-US"/>
        </a:p>
      </dgm:t>
    </dgm:pt>
    <dgm:pt modelId="{1677CD8E-6A3D-4393-9F7D-D177A57E7A83}" type="sibTrans" cxnId="{21285153-03E4-4093-95AB-D3ECC76288CA}">
      <dgm:prSet/>
      <dgm:spPr/>
      <dgm:t>
        <a:bodyPr/>
        <a:lstStyle/>
        <a:p>
          <a:endParaRPr lang="en-US"/>
        </a:p>
      </dgm:t>
    </dgm:pt>
    <dgm:pt modelId="{49F8569D-39E7-8B4D-AA6F-52C02E109D1F}" type="pres">
      <dgm:prSet presAssocID="{6ED23489-0E7C-4FF3-82C5-39C70F6FD79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9EA31-CFAE-F149-B934-8A90F14BEE64}" type="pres">
      <dgm:prSet presAssocID="{6ED23489-0E7C-4FF3-82C5-39C70F6FD797}" presName="diamond" presStyleLbl="bgShp" presStyleIdx="0" presStyleCnt="1"/>
      <dgm:spPr/>
    </dgm:pt>
    <dgm:pt modelId="{6DEE81F6-66EF-9043-A614-B0FE1311B965}" type="pres">
      <dgm:prSet presAssocID="{6ED23489-0E7C-4FF3-82C5-39C70F6FD7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B9359-846D-AC44-B323-3D0BDF89E1C9}" type="pres">
      <dgm:prSet presAssocID="{6ED23489-0E7C-4FF3-82C5-39C70F6FD7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0B0D6-8A48-0F43-A435-AA1E947C1EF7}" type="pres">
      <dgm:prSet presAssocID="{6ED23489-0E7C-4FF3-82C5-39C70F6FD7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68303-04BF-0D49-894E-FD9C7B4E8319}" type="pres">
      <dgm:prSet presAssocID="{6ED23489-0E7C-4FF3-82C5-39C70F6FD7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3B42F-1DF4-4D0F-B251-2035C12A5F66}" srcId="{6ED23489-0E7C-4FF3-82C5-39C70F6FD797}" destId="{AD47FF92-D2CD-40A1-95A4-E310585E414A}" srcOrd="0" destOrd="0" parTransId="{CF2480F6-138F-421E-B863-E251F11CADC3}" sibTransId="{DA9F1F7D-9504-4456-86DE-13D29BC088DA}"/>
    <dgm:cxn modelId="{8D500FD5-6547-324B-BF89-B26945A54E3E}" type="presOf" srcId="{9352428F-5748-4660-9069-25CC4CA36228}" destId="{60AB9359-846D-AC44-B323-3D0BDF89E1C9}" srcOrd="0" destOrd="0" presId="urn:microsoft.com/office/officeart/2005/8/layout/matrix3"/>
    <dgm:cxn modelId="{27BFA23B-E3F6-9744-A880-BD59CEB276A0}" type="presOf" srcId="{CA92A81A-C495-4CDB-8F16-31F51701EC5D}" destId="{90D0B0D6-8A48-0F43-A435-AA1E947C1EF7}" srcOrd="0" destOrd="0" presId="urn:microsoft.com/office/officeart/2005/8/layout/matrix3"/>
    <dgm:cxn modelId="{AA988656-A2F2-CC4C-AE30-6B34EFC7C52D}" type="presOf" srcId="{AD47FF92-D2CD-40A1-95A4-E310585E414A}" destId="{6DEE81F6-66EF-9043-A614-B0FE1311B965}" srcOrd="0" destOrd="0" presId="urn:microsoft.com/office/officeart/2005/8/layout/matrix3"/>
    <dgm:cxn modelId="{29290AE4-7825-46F5-8AAB-0DEAFAF70BF4}" srcId="{6ED23489-0E7C-4FF3-82C5-39C70F6FD797}" destId="{CA92A81A-C495-4CDB-8F16-31F51701EC5D}" srcOrd="2" destOrd="0" parTransId="{6F0CED62-D788-411F-822D-C92287C093A6}" sibTransId="{273F2EED-4EEF-4447-A4FE-39E574679C1F}"/>
    <dgm:cxn modelId="{21285153-03E4-4093-95AB-D3ECC76288CA}" srcId="{6ED23489-0E7C-4FF3-82C5-39C70F6FD797}" destId="{81016537-9828-4473-888A-8BBDA299FA1D}" srcOrd="3" destOrd="0" parTransId="{983D7A01-96CD-4DA7-849B-9F5C54318567}" sibTransId="{1677CD8E-6A3D-4393-9F7D-D177A57E7A83}"/>
    <dgm:cxn modelId="{E9D8EDC8-7BAE-3A41-BFCE-4818FB072B8A}" type="presOf" srcId="{81016537-9828-4473-888A-8BBDA299FA1D}" destId="{82168303-04BF-0D49-894E-FD9C7B4E8319}" srcOrd="0" destOrd="0" presId="urn:microsoft.com/office/officeart/2005/8/layout/matrix3"/>
    <dgm:cxn modelId="{12652561-40A5-D546-B527-424681ED23D1}" type="presOf" srcId="{6ED23489-0E7C-4FF3-82C5-39C70F6FD797}" destId="{49F8569D-39E7-8B4D-AA6F-52C02E109D1F}" srcOrd="0" destOrd="0" presId="urn:microsoft.com/office/officeart/2005/8/layout/matrix3"/>
    <dgm:cxn modelId="{64C3095C-82DC-44AC-8AC6-2DFAD0D83410}" srcId="{6ED23489-0E7C-4FF3-82C5-39C70F6FD797}" destId="{9352428F-5748-4660-9069-25CC4CA36228}" srcOrd="1" destOrd="0" parTransId="{4DD11B3A-2E4E-4AED-97D5-733C6A8A0F53}" sibTransId="{73051DF2-9440-4A90-8CEE-B1F7DF442A08}"/>
    <dgm:cxn modelId="{EBE0168A-BA48-6940-9550-C0C60258FD1E}" type="presParOf" srcId="{49F8569D-39E7-8B4D-AA6F-52C02E109D1F}" destId="{BCB9EA31-CFAE-F149-B934-8A90F14BEE64}" srcOrd="0" destOrd="0" presId="urn:microsoft.com/office/officeart/2005/8/layout/matrix3"/>
    <dgm:cxn modelId="{85FF9D83-F978-AE4E-89B6-F2019FC6B828}" type="presParOf" srcId="{49F8569D-39E7-8B4D-AA6F-52C02E109D1F}" destId="{6DEE81F6-66EF-9043-A614-B0FE1311B965}" srcOrd="1" destOrd="0" presId="urn:microsoft.com/office/officeart/2005/8/layout/matrix3"/>
    <dgm:cxn modelId="{2E7A0AAC-02C9-0646-968B-C5EDE4B4A8C8}" type="presParOf" srcId="{49F8569D-39E7-8B4D-AA6F-52C02E109D1F}" destId="{60AB9359-846D-AC44-B323-3D0BDF89E1C9}" srcOrd="2" destOrd="0" presId="urn:microsoft.com/office/officeart/2005/8/layout/matrix3"/>
    <dgm:cxn modelId="{F75CE427-7B88-E644-B386-5FF7CED52714}" type="presParOf" srcId="{49F8569D-39E7-8B4D-AA6F-52C02E109D1F}" destId="{90D0B0D6-8A48-0F43-A435-AA1E947C1EF7}" srcOrd="3" destOrd="0" presId="urn:microsoft.com/office/officeart/2005/8/layout/matrix3"/>
    <dgm:cxn modelId="{938595F0-958E-FA46-8DC8-A1DC41587964}" type="presParOf" srcId="{49F8569D-39E7-8B4D-AA6F-52C02E109D1F}" destId="{82168303-04BF-0D49-894E-FD9C7B4E831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409F7A-658A-4A4B-9437-F02B5F7EE3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C96B3D-55D7-43E3-A56B-F93EE1D38185}">
      <dgm:prSet/>
      <dgm:spPr/>
      <dgm:t>
        <a:bodyPr/>
        <a:lstStyle/>
        <a:p>
          <a:r>
            <a:rPr lang="en-US"/>
            <a:t>54.8% of ”elementary only” parents wanted to continue with the four-day school week</a:t>
          </a:r>
        </a:p>
      </dgm:t>
    </dgm:pt>
    <dgm:pt modelId="{D04D688D-D38D-4F86-B42E-D3F17786C8E2}" type="parTrans" cxnId="{F266A437-F6A3-45C4-9E4F-5B0D5D0F8AA2}">
      <dgm:prSet/>
      <dgm:spPr/>
      <dgm:t>
        <a:bodyPr/>
        <a:lstStyle/>
        <a:p>
          <a:endParaRPr lang="en-US"/>
        </a:p>
      </dgm:t>
    </dgm:pt>
    <dgm:pt modelId="{5E5DFBA8-F78C-4089-90C1-46577609E8E8}" type="sibTrans" cxnId="{F266A437-F6A3-45C4-9E4F-5B0D5D0F8AA2}">
      <dgm:prSet/>
      <dgm:spPr/>
      <dgm:t>
        <a:bodyPr/>
        <a:lstStyle/>
        <a:p>
          <a:endParaRPr lang="en-US"/>
        </a:p>
      </dgm:t>
    </dgm:pt>
    <dgm:pt modelId="{F732A597-524C-4A26-8A55-F45F52199433}">
      <dgm:prSet/>
      <dgm:spPr/>
      <dgm:t>
        <a:bodyPr/>
        <a:lstStyle/>
        <a:p>
          <a:r>
            <a:rPr lang="en-US"/>
            <a:t>67.8% of parents with only middle school or high school students wanted to continue</a:t>
          </a:r>
        </a:p>
      </dgm:t>
    </dgm:pt>
    <dgm:pt modelId="{C9337B2A-62E8-4DFF-A1AC-6A8E7CADE486}" type="parTrans" cxnId="{719D8F55-5A0E-4B5A-8ECD-3C5F8D7292C2}">
      <dgm:prSet/>
      <dgm:spPr/>
      <dgm:t>
        <a:bodyPr/>
        <a:lstStyle/>
        <a:p>
          <a:endParaRPr lang="en-US"/>
        </a:p>
      </dgm:t>
    </dgm:pt>
    <dgm:pt modelId="{1B6D81B2-4571-4F7B-AE5B-9DDCD0D89CC4}" type="sibTrans" cxnId="{719D8F55-5A0E-4B5A-8ECD-3C5F8D7292C2}">
      <dgm:prSet/>
      <dgm:spPr/>
      <dgm:t>
        <a:bodyPr/>
        <a:lstStyle/>
        <a:p>
          <a:endParaRPr lang="en-US"/>
        </a:p>
      </dgm:t>
    </dgm:pt>
    <dgm:pt modelId="{DE3F87EF-6C1C-4497-9698-58E27E9C2DF6}">
      <dgm:prSet/>
      <dgm:spPr/>
      <dgm:t>
        <a:bodyPr/>
        <a:lstStyle/>
        <a:p>
          <a:r>
            <a:rPr lang="en-US"/>
            <a:t>78.65% of parents with both elementary and upper grades students wanted to continue with the four-day school week</a:t>
          </a:r>
        </a:p>
      </dgm:t>
    </dgm:pt>
    <dgm:pt modelId="{4CB2BB4A-283D-456A-81E9-51C0FEC52592}" type="parTrans" cxnId="{AF6BC75C-70B3-45FA-AE25-CAC07F053AB4}">
      <dgm:prSet/>
      <dgm:spPr/>
      <dgm:t>
        <a:bodyPr/>
        <a:lstStyle/>
        <a:p>
          <a:endParaRPr lang="en-US"/>
        </a:p>
      </dgm:t>
    </dgm:pt>
    <dgm:pt modelId="{4A7164DA-9F33-49DB-B0FC-CFBD30F37851}" type="sibTrans" cxnId="{AF6BC75C-70B3-45FA-AE25-CAC07F053AB4}">
      <dgm:prSet/>
      <dgm:spPr/>
      <dgm:t>
        <a:bodyPr/>
        <a:lstStyle/>
        <a:p>
          <a:endParaRPr lang="en-US"/>
        </a:p>
      </dgm:t>
    </dgm:pt>
    <dgm:pt modelId="{DCD0A60E-80C0-D146-9AB7-64C22E7E1F9C}" type="pres">
      <dgm:prSet presAssocID="{D8409F7A-658A-4A4B-9437-F02B5F7EE3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5E2143-254C-C04F-B11B-4E24315E422B}" type="pres">
      <dgm:prSet presAssocID="{05C96B3D-55D7-43E3-A56B-F93EE1D381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311A2-B824-A644-ABB9-B9DCFDF31348}" type="pres">
      <dgm:prSet presAssocID="{5E5DFBA8-F78C-4089-90C1-46577609E8E8}" presName="spacer" presStyleCnt="0"/>
      <dgm:spPr/>
    </dgm:pt>
    <dgm:pt modelId="{356476F8-D470-434A-8EA9-6DBE5C44A9F4}" type="pres">
      <dgm:prSet presAssocID="{F732A597-524C-4A26-8A55-F45F521994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745D-DC22-ED47-86F0-9E1188D94A77}" type="pres">
      <dgm:prSet presAssocID="{1B6D81B2-4571-4F7B-AE5B-9DDCD0D89CC4}" presName="spacer" presStyleCnt="0"/>
      <dgm:spPr/>
    </dgm:pt>
    <dgm:pt modelId="{B9C61C44-8BD4-7C41-853B-2212E480037D}" type="pres">
      <dgm:prSet presAssocID="{DE3F87EF-6C1C-4497-9698-58E27E9C2D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BC75C-70B3-45FA-AE25-CAC07F053AB4}" srcId="{D8409F7A-658A-4A4B-9437-F02B5F7EE3C4}" destId="{DE3F87EF-6C1C-4497-9698-58E27E9C2DF6}" srcOrd="2" destOrd="0" parTransId="{4CB2BB4A-283D-456A-81E9-51C0FEC52592}" sibTransId="{4A7164DA-9F33-49DB-B0FC-CFBD30F37851}"/>
    <dgm:cxn modelId="{719D8F55-5A0E-4B5A-8ECD-3C5F8D7292C2}" srcId="{D8409F7A-658A-4A4B-9437-F02B5F7EE3C4}" destId="{F732A597-524C-4A26-8A55-F45F52199433}" srcOrd="1" destOrd="0" parTransId="{C9337B2A-62E8-4DFF-A1AC-6A8E7CADE486}" sibTransId="{1B6D81B2-4571-4F7B-AE5B-9DDCD0D89CC4}"/>
    <dgm:cxn modelId="{00F13733-1522-2A4A-9EC8-325E32EB9200}" type="presOf" srcId="{05C96B3D-55D7-43E3-A56B-F93EE1D38185}" destId="{775E2143-254C-C04F-B11B-4E24315E422B}" srcOrd="0" destOrd="0" presId="urn:microsoft.com/office/officeart/2005/8/layout/vList2"/>
    <dgm:cxn modelId="{F266A437-F6A3-45C4-9E4F-5B0D5D0F8AA2}" srcId="{D8409F7A-658A-4A4B-9437-F02B5F7EE3C4}" destId="{05C96B3D-55D7-43E3-A56B-F93EE1D38185}" srcOrd="0" destOrd="0" parTransId="{D04D688D-D38D-4F86-B42E-D3F17786C8E2}" sibTransId="{5E5DFBA8-F78C-4089-90C1-46577609E8E8}"/>
    <dgm:cxn modelId="{304B4BA9-981E-EB4A-867F-C5FFCFB42AF0}" type="presOf" srcId="{DE3F87EF-6C1C-4497-9698-58E27E9C2DF6}" destId="{B9C61C44-8BD4-7C41-853B-2212E480037D}" srcOrd="0" destOrd="0" presId="urn:microsoft.com/office/officeart/2005/8/layout/vList2"/>
    <dgm:cxn modelId="{C9B3C2C5-DC60-0740-8DD7-6C57D80F37CA}" type="presOf" srcId="{F732A597-524C-4A26-8A55-F45F52199433}" destId="{356476F8-D470-434A-8EA9-6DBE5C44A9F4}" srcOrd="0" destOrd="0" presId="urn:microsoft.com/office/officeart/2005/8/layout/vList2"/>
    <dgm:cxn modelId="{CD22D8B3-17D6-3E44-8C21-33E88DFC8EE4}" type="presOf" srcId="{D8409F7A-658A-4A4B-9437-F02B5F7EE3C4}" destId="{DCD0A60E-80C0-D146-9AB7-64C22E7E1F9C}" srcOrd="0" destOrd="0" presId="urn:microsoft.com/office/officeart/2005/8/layout/vList2"/>
    <dgm:cxn modelId="{293F6C73-5597-3248-BF27-2C8F1D18D629}" type="presParOf" srcId="{DCD0A60E-80C0-D146-9AB7-64C22E7E1F9C}" destId="{775E2143-254C-C04F-B11B-4E24315E422B}" srcOrd="0" destOrd="0" presId="urn:microsoft.com/office/officeart/2005/8/layout/vList2"/>
    <dgm:cxn modelId="{F59EA14C-370C-544F-BEC4-2D0383220C52}" type="presParOf" srcId="{DCD0A60E-80C0-D146-9AB7-64C22E7E1F9C}" destId="{9FF311A2-B824-A644-ABB9-B9DCFDF31348}" srcOrd="1" destOrd="0" presId="urn:microsoft.com/office/officeart/2005/8/layout/vList2"/>
    <dgm:cxn modelId="{BE58E2AB-AD3E-AF48-A3D8-71F6078E896F}" type="presParOf" srcId="{DCD0A60E-80C0-D146-9AB7-64C22E7E1F9C}" destId="{356476F8-D470-434A-8EA9-6DBE5C44A9F4}" srcOrd="2" destOrd="0" presId="urn:microsoft.com/office/officeart/2005/8/layout/vList2"/>
    <dgm:cxn modelId="{24070810-2ACC-FB4A-A132-3423E0EB4D14}" type="presParOf" srcId="{DCD0A60E-80C0-D146-9AB7-64C22E7E1F9C}" destId="{7CCF745D-DC22-ED47-86F0-9E1188D94A77}" srcOrd="3" destOrd="0" presId="urn:microsoft.com/office/officeart/2005/8/layout/vList2"/>
    <dgm:cxn modelId="{94172ABB-E1BC-674A-9321-B24D25DE6FA7}" type="presParOf" srcId="{DCD0A60E-80C0-D146-9AB7-64C22E7E1F9C}" destId="{B9C61C44-8BD4-7C41-853B-2212E48003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50E0AA-5001-5E4F-A8F0-E9E64C11F355}">
      <dsp:nvSpPr>
        <dsp:cNvPr id="0" name=""/>
        <dsp:cNvSpPr/>
      </dsp:nvSpPr>
      <dsp:spPr>
        <a:xfrm>
          <a:off x="0" y="94139"/>
          <a:ext cx="5257800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518 public school districts</a:t>
          </a:r>
        </a:p>
      </dsp:txBody>
      <dsp:txXfrm>
        <a:off x="0" y="94139"/>
        <a:ext cx="5257800" cy="715052"/>
      </dsp:txXfrm>
    </dsp:sp>
    <dsp:sp modelId="{E4C37A0A-D187-9C48-9ECF-AFBCD89F3010}">
      <dsp:nvSpPr>
        <dsp:cNvPr id="0" name=""/>
        <dsp:cNvSpPr/>
      </dsp:nvSpPr>
      <dsp:spPr>
        <a:xfrm>
          <a:off x="0" y="861031"/>
          <a:ext cx="5257800" cy="71505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448 School Districts with High Schools</a:t>
          </a:r>
        </a:p>
      </dsp:txBody>
      <dsp:txXfrm>
        <a:off x="0" y="861031"/>
        <a:ext cx="5257800" cy="715052"/>
      </dsp:txXfrm>
    </dsp:sp>
    <dsp:sp modelId="{CC082CA8-4140-F94D-96BB-FC7BF4318CE5}">
      <dsp:nvSpPr>
        <dsp:cNvPr id="0" name=""/>
        <dsp:cNvSpPr/>
      </dsp:nvSpPr>
      <dsp:spPr>
        <a:xfrm>
          <a:off x="0" y="1627924"/>
          <a:ext cx="5257800" cy="71505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Strong tradition of “Local Control” by local school boards</a:t>
          </a:r>
        </a:p>
      </dsp:txBody>
      <dsp:txXfrm>
        <a:off x="0" y="1627924"/>
        <a:ext cx="5257800" cy="715052"/>
      </dsp:txXfrm>
    </dsp:sp>
    <dsp:sp modelId="{A9D90D6E-8603-D544-A56A-8190633C0EAE}">
      <dsp:nvSpPr>
        <dsp:cNvPr id="0" name=""/>
        <dsp:cNvSpPr/>
      </dsp:nvSpPr>
      <dsp:spPr>
        <a:xfrm>
          <a:off x="0" y="2394817"/>
          <a:ext cx="5257800" cy="71505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Median School District Size of all school districts is 585 students</a:t>
          </a:r>
        </a:p>
      </dsp:txBody>
      <dsp:txXfrm>
        <a:off x="0" y="2394817"/>
        <a:ext cx="5257800" cy="715052"/>
      </dsp:txXfrm>
    </dsp:sp>
    <dsp:sp modelId="{C6229507-2CF6-7946-9F24-FF536544D2C9}">
      <dsp:nvSpPr>
        <dsp:cNvPr id="0" name=""/>
        <dsp:cNvSpPr/>
      </dsp:nvSpPr>
      <dsp:spPr>
        <a:xfrm>
          <a:off x="0" y="3161710"/>
          <a:ext cx="5257800" cy="71505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106 Missouri Public Schools have a K-12 enrollment of less than 200 students</a:t>
          </a:r>
        </a:p>
      </dsp:txBody>
      <dsp:txXfrm>
        <a:off x="0" y="3161710"/>
        <a:ext cx="5257800" cy="715052"/>
      </dsp:txXfrm>
    </dsp:sp>
    <dsp:sp modelId="{5B20117B-53BE-5A49-A323-CBA0EA4D20FE}">
      <dsp:nvSpPr>
        <dsp:cNvPr id="0" name=""/>
        <dsp:cNvSpPr/>
      </dsp:nvSpPr>
      <dsp:spPr>
        <a:xfrm>
          <a:off x="0" y="3928603"/>
          <a:ext cx="5257800" cy="71505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63% of school districts have a K-12 enrollment of less than 800 students (12.5% of statewide students)</a:t>
          </a:r>
        </a:p>
      </dsp:txBody>
      <dsp:txXfrm>
        <a:off x="0" y="3928603"/>
        <a:ext cx="5257800" cy="715052"/>
      </dsp:txXfrm>
    </dsp:sp>
    <dsp:sp modelId="{DE6CFD27-D9BC-9A42-BFA6-B07F4C6FBE0E}">
      <dsp:nvSpPr>
        <dsp:cNvPr id="0" name=""/>
        <dsp:cNvSpPr/>
      </dsp:nvSpPr>
      <dsp:spPr>
        <a:xfrm>
          <a:off x="0" y="4695496"/>
          <a:ext cx="5257800" cy="7150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Only 20 Missouri school districts have K-12 enrollment of more than 10,000 students</a:t>
          </a:r>
        </a:p>
      </dsp:txBody>
      <dsp:txXfrm>
        <a:off x="0" y="4695496"/>
        <a:ext cx="5257800" cy="7150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9035F5-FBF8-8B4F-A29E-06006271349A}">
      <dsp:nvSpPr>
        <dsp:cNvPr id="0" name=""/>
        <dsp:cNvSpPr/>
      </dsp:nvSpPr>
      <dsp:spPr>
        <a:xfrm>
          <a:off x="0" y="83191"/>
          <a:ext cx="6513603" cy="1284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Mixed results on academic performance</a:t>
          </a:r>
        </a:p>
      </dsp:txBody>
      <dsp:txXfrm>
        <a:off x="0" y="83191"/>
        <a:ext cx="6513603" cy="1284860"/>
      </dsp:txXfrm>
    </dsp:sp>
    <dsp:sp modelId="{B1906328-B3B7-C349-93DA-170B666E802A}">
      <dsp:nvSpPr>
        <dsp:cNvPr id="0" name=""/>
        <dsp:cNvSpPr/>
      </dsp:nvSpPr>
      <dsp:spPr>
        <a:xfrm>
          <a:off x="0" y="1434292"/>
          <a:ext cx="6513603" cy="1284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Some research indicates some minor impact one way or the other</a:t>
          </a:r>
        </a:p>
      </dsp:txBody>
      <dsp:txXfrm>
        <a:off x="0" y="1434292"/>
        <a:ext cx="6513603" cy="1284860"/>
      </dsp:txXfrm>
    </dsp:sp>
    <dsp:sp modelId="{9CD5350E-3D9A-C549-84E9-7E647F70454D}">
      <dsp:nvSpPr>
        <dsp:cNvPr id="0" name=""/>
        <dsp:cNvSpPr/>
      </dsp:nvSpPr>
      <dsp:spPr>
        <a:xfrm>
          <a:off x="0" y="2785393"/>
          <a:ext cx="6513603" cy="1284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Some research indicates impact on academic achievement may be short term—and long-term impact seems to be neutral</a:t>
          </a:r>
        </a:p>
      </dsp:txBody>
      <dsp:txXfrm>
        <a:off x="0" y="2785393"/>
        <a:ext cx="6513603" cy="1284860"/>
      </dsp:txXfrm>
    </dsp:sp>
    <dsp:sp modelId="{5D11DF58-DF84-4F43-AA2C-05E6C1017B90}">
      <dsp:nvSpPr>
        <dsp:cNvPr id="0" name=""/>
        <dsp:cNvSpPr/>
      </dsp:nvSpPr>
      <dsp:spPr>
        <a:xfrm>
          <a:off x="0" y="4136493"/>
          <a:ext cx="6513603" cy="1284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Other variables like the quality of teaching probably have a larger impact on academic performance</a:t>
          </a:r>
        </a:p>
      </dsp:txBody>
      <dsp:txXfrm>
        <a:off x="0" y="4136493"/>
        <a:ext cx="6513603" cy="1284860"/>
      </dsp:txXfrm>
    </dsp:sp>
    <dsp:sp modelId="{AD3D47BF-C75D-B84A-9D76-221F622F5B67}">
      <dsp:nvSpPr>
        <dsp:cNvPr id="0" name=""/>
        <dsp:cNvSpPr/>
      </dsp:nvSpPr>
      <dsp:spPr>
        <a:xfrm>
          <a:off x="0" y="5421354"/>
          <a:ext cx="651360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800" kern="1200" dirty="0"/>
        </a:p>
      </dsp:txBody>
      <dsp:txXfrm>
        <a:off x="0" y="5421354"/>
        <a:ext cx="6513603" cy="380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F3573-8E86-A04A-AAB5-C359C3878F92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5660-7B4A-8E4B-BE66-52A80D571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69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E5660-7B4A-8E4B-BE66-52A80D5715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65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58CDF-9D46-1847-8834-8D5759F7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871A24-8792-F34E-B52D-93BC67B2D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80CD74-6430-004E-A559-70292DB9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0A379E-DF03-E046-9915-46949C218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8FF0A-D684-5340-A545-613801C0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C7188-EB87-F544-B491-4C346831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4738EE-2A25-044F-B176-4B3791BCD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A34E5-7B49-8647-BD4F-1D0813CB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3FF90-EDD5-B041-A4B8-39E14B09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23955-5582-4542-9AFC-29E41B8A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70B5F-2116-C240-8C65-778F91AE4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2B8B8C-E6B7-C04E-96E7-404E2D5C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150A6-998A-4C4A-89F4-9983DE7C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2941A3-ABCA-4641-A63B-09C88F92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37BBC-C56A-5C4F-A706-BD94994E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B45AA-AA90-4D4D-8232-B7852A67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41BC7B-CC84-A941-961D-51894131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91FC35-2C99-DC40-998C-9642CF5E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E9583-A5CD-094F-A563-375619F6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3B19A-4FC9-724B-8AF0-81DAD0B9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30516-91FD-0946-833D-88CA32DF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22F772-7A05-1145-9DCE-54E6622B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895566-039F-6E4D-BB08-DC34454FA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74DD9D-0877-C945-B3E3-F0C3B012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EEC69E-CC75-9B47-AFB2-B41CB97E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6DC35E-9318-8642-AEC4-E6B26E67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46634-08BF-4446-A80D-CD5D663B0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0AD68A-2190-C54B-9265-4FA97784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5CED7E-121B-4149-958C-BA2458BB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20B568-69AA-CB42-A7EC-798D1F73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B7DDEC-E7E4-CB49-8F36-361D9680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89DEB-72FC-E949-8A94-D9BBA176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648D87-751B-6F4E-BC7B-AFB937B0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46B380-68CC-E349-AB7E-187129C0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FFE738-FE00-644F-A915-54991D725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F213B8-E523-6240-A3C2-AB5A06AB9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2638F4-9B14-6F4B-88E2-677591FA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F8D9E6-F6EE-0B4D-812C-3F4BADBD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3A916F-EAC5-384B-AC99-E1BE93C2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424FD-1E30-AC40-9064-42316E5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DE42177-900B-9F4D-A9DF-5615FC6B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659351-68A3-5742-9C94-7F09F722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639115-6CE8-6144-8296-AEEE46E0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34E1A2-D2C0-2742-B2D6-E8746744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448E67-93ED-784B-9ADC-E9BE399B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F801EF-2CED-8F47-B1D9-3E184DF1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63B65-9865-B540-AD56-200EC735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FB9DFD-B3CD-E149-932B-7BEA19FB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06000A-07AC-2749-A864-EC09FC69D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D68D5-D0C8-664F-A549-1B44E41A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E8694B-A977-3C47-8BDF-050D3CBA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80FB7-9298-564E-B16A-152F1E18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CD984-EE20-D84E-A3A1-F8C7E0D1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E7C6E1-0A8B-274A-9A35-124088DB5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D091734-9480-C744-AE50-51119AC23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BE3824-57C8-B34D-AA29-F92E60D6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5721D-FD70-F44A-B859-CD0F7E24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4504D2-0202-A04D-A628-2BD221EB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79D636-6B64-2C4F-AE15-6E4D172C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FEFCEA-2590-CA4E-85B5-75DEEF103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F0EF4E-5B69-E24B-BFFF-EF79EE3A6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E517-96E0-4C43-995C-28E3D3C08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637B3E-404A-2C4C-9B3F-C2DA3B323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5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missouristate.edu/CLSE/JonSTurner.aspx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xmlns="" id="{2275B460-AD87-054A-962B-B8AB426AC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6006" r="-1" b="7272"/>
          <a:stretch/>
        </p:blipFill>
        <p:spPr>
          <a:xfrm>
            <a:off x="4279103" y="107365"/>
            <a:ext cx="7784302" cy="6750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DE508-591E-F144-BB06-39876A14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115219"/>
            <a:ext cx="550544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Happy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Missouri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Day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178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FDB6E4-6162-BD4E-AB8F-18515B7B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Four-Day School Week-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No Clear Impact on Academic Performance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5FA4D8B0-0C24-4B07-AFAE-2B0A2F623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43812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1413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979AF-C75D-A14A-89E7-0249CE09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look at Missouri’s use of four-day school week?</a:t>
            </a:r>
            <a:br>
              <a:rPr lang="en-US" sz="3600" b="1" dirty="0"/>
            </a:br>
            <a:r>
              <a:rPr lang="en-US" sz="3600" b="1" dirty="0"/>
              <a:t>Local context is important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BB2C47B-43C4-CB4B-8F95-F0284958BF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25213"/>
            <a:ext cx="4405392" cy="334079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CE2AEC8-CBAC-824F-8A08-6D3D72D66D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20576"/>
            <a:ext cx="4415815" cy="33407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1B4A15-EDDC-7E4E-93FC-9974E9A741ED}"/>
              </a:ext>
            </a:extLst>
          </p:cNvPr>
          <p:cNvSpPr txBox="1"/>
          <p:nvPr/>
        </p:nvSpPr>
        <p:spPr>
          <a:xfrm>
            <a:off x="1146781" y="1608069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Colorado </a:t>
            </a:r>
          </a:p>
          <a:p>
            <a:pPr algn="ctr"/>
            <a:r>
              <a:rPr lang="en-US" b="1" dirty="0"/>
              <a:t>263 public school districts </a:t>
            </a:r>
          </a:p>
          <a:p>
            <a:pPr algn="ctr"/>
            <a:r>
              <a:rPr lang="en-US" b="1" dirty="0"/>
              <a:t>over 104,185 square miles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4AAD25-AFA6-F547-BD7A-979D7049F448}"/>
              </a:ext>
            </a:extLst>
          </p:cNvPr>
          <p:cNvSpPr txBox="1"/>
          <p:nvPr/>
        </p:nvSpPr>
        <p:spPr>
          <a:xfrm>
            <a:off x="6126764" y="1608069"/>
            <a:ext cx="450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Missouri </a:t>
            </a:r>
          </a:p>
          <a:p>
            <a:pPr algn="ctr"/>
            <a:r>
              <a:rPr lang="en-US" b="1" dirty="0"/>
              <a:t>518 public school districts </a:t>
            </a:r>
          </a:p>
          <a:p>
            <a:pPr algn="ctr"/>
            <a:r>
              <a:rPr lang="en-US" b="1" dirty="0"/>
              <a:t>over 69,714 square miles</a:t>
            </a:r>
          </a:p>
        </p:txBody>
      </p:sp>
    </p:spTree>
    <p:extLst>
      <p:ext uri="{BB962C8B-B14F-4D97-AF65-F5344CB8AC3E}">
        <p14:creationId xmlns:p14="http://schemas.microsoft.com/office/powerpoint/2010/main" xmlns="" val="161351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BB5C4-1602-1147-99D2-45F673A6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2269"/>
            <a:ext cx="3552275" cy="5502264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Parent Perspectives: Our results did not support these commonly cited concerns of parents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CA6CFAE-E2C0-40CC-92FC-D37DD784C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335209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114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39B8F-D3DD-FB4F-94B1-0B62D0D8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Overall Parental Perceptions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03FFA03-1355-46B3-B9C4-B3509FAA8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19285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390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734BC-A67A-B04F-9B12-D9A96DB4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/>
              <a:t>Overall Parental Opinion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495F456C-19F4-46C0-ABCD-D74511B49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108354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8060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A1473A6-3F22-483E-8A30-80B9D2B145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A1375E3-3E53-4D75-BAB7-E5929BFCB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BBEEF67-3DDF-46CF-8CD5-EA5F0E4FB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8FAC1C95-F817-487C-B8B2-CF141FBB1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xmlns="" id="{C2C5363A-D941-4AA1-8D38-D7E44A1E2E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DE627-323A-4440-987F-FCD1A176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Where parental perceptions significantly differ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4350FC-6FCD-104D-BB3C-1A7F31187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283" y="345234"/>
            <a:ext cx="7025950" cy="651276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Parents with only elementary aged children are less supportive of the four-day school week than others</a:t>
            </a:r>
          </a:p>
          <a:p>
            <a:r>
              <a:rPr lang="en-US" sz="2400" dirty="0"/>
              <a:t>Parents with only elementary aged children have more concern about finding daycare as compared with others (25.6%)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Parent with students receiving special education services were less supportive than other parents</a:t>
            </a:r>
            <a:r>
              <a:rPr lang="en-US" sz="2400" dirty="0"/>
              <a:t>.  33% wanted to return to the five-day week as compared to 12% of other families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29.4% of parents with special education students felt the four-day week had </a:t>
            </a:r>
            <a:r>
              <a:rPr lang="en-US" sz="2400" u="sng" dirty="0">
                <a:solidFill>
                  <a:srgbClr val="C00000"/>
                </a:solidFill>
              </a:rPr>
              <a:t>not</a:t>
            </a:r>
            <a:r>
              <a:rPr lang="en-US" sz="2400" dirty="0">
                <a:solidFill>
                  <a:srgbClr val="C00000"/>
                </a:solidFill>
              </a:rPr>
              <a:t> had a positive impact on their family</a:t>
            </a:r>
            <a:r>
              <a:rPr lang="en-US" sz="2400" dirty="0"/>
              <a:t>, only 10.1% of other families had this negative impression</a:t>
            </a:r>
          </a:p>
          <a:p>
            <a:r>
              <a:rPr lang="en-US" sz="2400" dirty="0"/>
              <a:t>Families receiving free and reduced lunches were less likely to feel their child had been as successful in school with a four-day week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3564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6DE8B-770C-B143-AF16-8473B407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2"/>
            <a:ext cx="3329069" cy="446116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</a:rPr>
              <a:t>Why Missouri administrators are switching to a four-day school week?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D0966E09-1A6F-0341-BEC9-2C3B8E54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Most commonly mentioned reason BY FAR—1</a:t>
            </a:r>
            <a:r>
              <a:rPr lang="en-US" baseline="30000"/>
              <a:t>st</a:t>
            </a:r>
            <a:r>
              <a:rPr lang="en-US"/>
              <a:t> -Teacher recruitment and retention (can’t match salaries or benefits of larger districts)</a:t>
            </a:r>
          </a:p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-Additional collaboration and professional development time</a:t>
            </a:r>
          </a:p>
          <a:p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-Attendance of students and teachers</a:t>
            </a:r>
          </a:p>
          <a:p>
            <a:r>
              <a:rPr lang="en-US"/>
              <a:t>Only four of the 33 four-day school week districts in Missouri (2018-2019) schools mention cost savings as an “important reason” they switched to the four-day school week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20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53DCC-5517-6A4E-BD05-D15A5E02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and Staff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7C6EE-FA4D-2545-8752-B0420910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Overwhelming support from both certified and classified staff (even staff that report earning less money)</a:t>
            </a:r>
          </a:p>
          <a:p>
            <a:r>
              <a:rPr lang="en-US" sz="3600" dirty="0"/>
              <a:t>No significant difference between faculty and staff with students enrolled in school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63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90BA3-8EAA-574A-BD2D-5CDC37A9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from Faculty/Staff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987A2-5562-A942-86AF-255036D65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planning and grading time---</a:t>
            </a:r>
          </a:p>
          <a:p>
            <a:pPr lvl="1"/>
            <a:r>
              <a:rPr lang="en-US" dirty="0"/>
              <a:t>Does require curricular change---focus on the “essential”</a:t>
            </a:r>
          </a:p>
          <a:p>
            <a:pPr lvl="1"/>
            <a:r>
              <a:rPr lang="en-US" dirty="0"/>
              <a:t>Professional Development must be planned for the change</a:t>
            </a:r>
          </a:p>
          <a:p>
            <a:pPr lvl="1"/>
            <a:r>
              <a:rPr lang="en-US" dirty="0"/>
              <a:t>Must still provide independent time for teachers on “no student” contract days</a:t>
            </a:r>
          </a:p>
          <a:p>
            <a:r>
              <a:rPr lang="en-US" dirty="0"/>
              <a:t>Impact on community</a:t>
            </a:r>
          </a:p>
          <a:p>
            <a:pPr lvl="1"/>
            <a:r>
              <a:rPr lang="en-US" dirty="0"/>
              <a:t>Prepare community for the change (negative people tend to be the most vocal) </a:t>
            </a:r>
          </a:p>
          <a:p>
            <a:pPr lvl="1"/>
            <a:r>
              <a:rPr lang="en-US" dirty="0"/>
              <a:t>“We took for granted that our community would support this and then tried to play damage control”</a:t>
            </a:r>
          </a:p>
          <a:p>
            <a:r>
              <a:rPr lang="en-US" dirty="0"/>
              <a:t>Need for extensive prior research---looking for best practices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60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8071A-9023-1348-B62C-D69154CE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 for teachers with four-day week?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B62F67-B898-D946-B53D-3484F7EDC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Obviously fewer “teaching days”— but additional professional development days</a:t>
            </a:r>
          </a:p>
          <a:p>
            <a:pPr lvl="1"/>
            <a:r>
              <a:rPr lang="en-US" dirty="0"/>
              <a:t>about half of the teachers come in two days less a month.  (2 PD day per month)</a:t>
            </a:r>
          </a:p>
          <a:p>
            <a:pPr lvl="1"/>
            <a:r>
              <a:rPr lang="en-US" dirty="0"/>
              <a:t>about 40% come in three less days a month. (1 PD day per month)  </a:t>
            </a:r>
          </a:p>
          <a:p>
            <a:r>
              <a:rPr lang="en-US" dirty="0"/>
              <a:t>On average, in Missouri the length of the teaching day increased 27 minutes (Missouri only monitors instructional hours-minimum 1,044 hours)</a:t>
            </a:r>
          </a:p>
          <a:p>
            <a:r>
              <a:rPr lang="en-US" dirty="0"/>
              <a:t>On average, the amount of annual Professional Development time triples.  Some school establish graduate programs for off days.</a:t>
            </a:r>
          </a:p>
          <a:p>
            <a:r>
              <a:rPr lang="en-US" dirty="0"/>
              <a:t>Many schools shift from “sick days” to “sick hours” for faculty</a:t>
            </a:r>
          </a:p>
        </p:txBody>
      </p:sp>
    </p:spTree>
    <p:extLst>
      <p:ext uri="{BB962C8B-B14F-4D97-AF65-F5344CB8AC3E}">
        <p14:creationId xmlns:p14="http://schemas.microsoft.com/office/powerpoint/2010/main" xmlns="" val="207748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D0526-956D-4844-A531-41DFE7043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25" y="463138"/>
            <a:ext cx="10880096" cy="3029709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Four-Day School Week </a:t>
            </a:r>
            <a:br>
              <a:rPr lang="en-US" dirty="0"/>
            </a:br>
            <a:r>
              <a:rPr lang="en-US" dirty="0"/>
              <a:t>A Strategy to Recruit and Retain High Qualify Teachers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0F0849-EB9B-564D-A05F-F26521B59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2576" y="3457503"/>
            <a:ext cx="7762749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b="1" dirty="0"/>
              <a:t>Missouri Rural Schools Explore A New School Calendar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514216-26F0-264E-B0FB-01950FD7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25" y="4743257"/>
            <a:ext cx="3162300" cy="1742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32BE17-C7AB-6A4C-BF3E-7706BFC8D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5365" y="4577141"/>
            <a:ext cx="2907811" cy="20202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BAF6F5-162E-F644-88B6-250E97108908}"/>
              </a:ext>
            </a:extLst>
          </p:cNvPr>
          <p:cNvSpPr txBox="1"/>
          <p:nvPr/>
        </p:nvSpPr>
        <p:spPr>
          <a:xfrm>
            <a:off x="3072421" y="4783280"/>
            <a:ext cx="604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Dr. Jon Scott Turner,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xmlns="" val="133045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1B4BF-4A77-E443-8BC7-DE7F46A2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Community/Business Leaders Perceptions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5C468B-0CBB-5543-BAC0-F2D74DCE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Response from 71 community business leaders in the three school districts</a:t>
            </a:r>
          </a:p>
          <a:p>
            <a:r>
              <a:rPr lang="en-US" dirty="0"/>
              <a:t>Focus on economic impact of the switch on their business and the community, perception of the quality of the school district, and overall support of the model</a:t>
            </a:r>
          </a:p>
          <a:p>
            <a:r>
              <a:rPr lang="en-US" dirty="0"/>
              <a:t>Overall, perception of community/business leaders was polarizing and evenly split between supportive and not supportive (few were neutral)</a:t>
            </a:r>
          </a:p>
          <a:p>
            <a:r>
              <a:rPr lang="en-US" dirty="0"/>
              <a:t>Key driver was that community/business leaders with students in school were supportive while those without children in school were not supportive of the four-day week</a:t>
            </a:r>
          </a:p>
          <a:p>
            <a:r>
              <a:rPr lang="en-US" dirty="0"/>
              <a:t>Would you like to return to a 5 day week? 44% Yes---43% No---13% Neutral</a:t>
            </a:r>
          </a:p>
        </p:txBody>
      </p:sp>
    </p:spTree>
    <p:extLst>
      <p:ext uri="{BB962C8B-B14F-4D97-AF65-F5344CB8AC3E}">
        <p14:creationId xmlns:p14="http://schemas.microsoft.com/office/powerpoint/2010/main" xmlns="" val="34510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2526E-CA1B-B142-8F77-FBD82E96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Superintendent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402F3E-FF73-D549-A7DB-113C1530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/>
              <a:t>All report many more applicants for positions</a:t>
            </a:r>
          </a:p>
          <a:p>
            <a:r>
              <a:rPr lang="en-US" sz="2000"/>
              <a:t>Unexpected Consequences Repeatedly Mentioned</a:t>
            </a:r>
          </a:p>
          <a:p>
            <a:pPr lvl="1"/>
            <a:r>
              <a:rPr lang="en-US" sz="2000"/>
              <a:t>Expected more recent college graduate applications---surprised by the large number of veteran teacher applications.  May have contributed to less $ savings than expected.</a:t>
            </a:r>
          </a:p>
          <a:p>
            <a:pPr lvl="1"/>
            <a:r>
              <a:rPr lang="en-US" sz="2000"/>
              <a:t>Unexpectedly, hired spouse teachers from other districts to come to their district</a:t>
            </a:r>
          </a:p>
          <a:p>
            <a:pPr lvl="1"/>
            <a:r>
              <a:rPr lang="en-US" sz="2000"/>
              <a:t>Disappointed by the number of teacher absences—although nearly all said teachers missed school less often but didn’t reduce the number of absences as much as expected</a:t>
            </a:r>
          </a:p>
          <a:p>
            <a:pPr lvl="1"/>
            <a:r>
              <a:rPr lang="en-US" sz="2000"/>
              <a:t>Mood, engagement, and morale during professional development days</a:t>
            </a:r>
          </a:p>
          <a:p>
            <a:pPr lvl="1"/>
            <a:r>
              <a:rPr lang="en-US" sz="2000"/>
              <a:t>Fewer retirees at year 30 (typical retirement year in Missouri)</a:t>
            </a:r>
          </a:p>
        </p:txBody>
      </p:sp>
    </p:spTree>
    <p:extLst>
      <p:ext uri="{BB962C8B-B14F-4D97-AF65-F5344CB8AC3E}">
        <p14:creationId xmlns:p14="http://schemas.microsoft.com/office/powerpoint/2010/main" xmlns="" val="328819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B41C5C-0F34-4DDA-9D7C-5E717F35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6134677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34CB4-6F9F-B046-940F-26905AD7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8DC0DB-047F-4542-A184-60424813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903469"/>
            <a:ext cx="5126736" cy="48956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B26A65-0EEB-E445-9BDA-6CB8144B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Jon S. Turner, </a:t>
            </a:r>
            <a:r>
              <a:rPr lang="en-US" sz="2400" dirty="0" err="1"/>
              <a:t>Ed.D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Missouri State University</a:t>
            </a:r>
          </a:p>
          <a:p>
            <a:pPr marL="0" indent="0">
              <a:buNone/>
            </a:pPr>
            <a:r>
              <a:rPr lang="en-US" sz="2400" dirty="0"/>
              <a:t>901 South National Ave</a:t>
            </a:r>
          </a:p>
          <a:p>
            <a:pPr marL="0" indent="0">
              <a:buNone/>
            </a:pPr>
            <a:r>
              <a:rPr lang="en-US" sz="2400" dirty="0"/>
              <a:t>Park Central Office Building 133</a:t>
            </a:r>
          </a:p>
          <a:p>
            <a:pPr marL="0" indent="0">
              <a:buNone/>
            </a:pPr>
            <a:r>
              <a:rPr lang="en-US" sz="2400" dirty="0"/>
              <a:t>Springfield, Missouri 65897 </a:t>
            </a:r>
          </a:p>
          <a:p>
            <a:pPr marL="0" indent="0">
              <a:buNone/>
            </a:pPr>
            <a:r>
              <a:rPr lang="en-US" sz="2400" dirty="0"/>
              <a:t>417-836-6518</a:t>
            </a:r>
          </a:p>
          <a:p>
            <a:pPr marL="0" indent="0">
              <a:buNone/>
            </a:pPr>
            <a:r>
              <a:rPr lang="en-US" sz="2400" dirty="0" err="1"/>
              <a:t>JonSTurner@MissouriState.edu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Twitter @</a:t>
            </a:r>
            <a:r>
              <a:rPr lang="en-US" sz="2400" dirty="0" err="1"/>
              <a:t>JonTurnerEdD</a:t>
            </a:r>
            <a:endParaRPr lang="en-US" sz="2400" dirty="0"/>
          </a:p>
          <a:p>
            <a:pPr marL="0" indent="0">
              <a:buNone/>
            </a:pPr>
            <a:r>
              <a:rPr lang="en-US" sz="1900" dirty="0">
                <a:hlinkClick r:id="rId3"/>
              </a:rPr>
              <a:t>https://education.missouristate.edu/CLSE/JonSTurner.aspx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723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91703-B0E1-4048-8C0E-6B53AE89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777E2F-20A5-8B46-8305-FC79E80F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www.fourdayweek.us</a:t>
            </a:r>
            <a:endParaRPr lang="en-US" sz="60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077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57B46-473D-2849-9D26-68D92280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Historic Context of the Four-Day School Week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82145-3081-1342-B626-450E43C2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EFFFF"/>
                </a:solidFill>
              </a:rPr>
              <a:t>Four-day school week was fairly common historically</a:t>
            </a:r>
          </a:p>
          <a:p>
            <a:r>
              <a:rPr lang="en-US" sz="2000">
                <a:solidFill>
                  <a:srgbClr val="FEFFFF"/>
                </a:solidFill>
              </a:rPr>
              <a:t>During the 20</a:t>
            </a:r>
            <a:r>
              <a:rPr lang="en-US" sz="2000" baseline="30000">
                <a:solidFill>
                  <a:srgbClr val="FEFFFF"/>
                </a:solidFill>
              </a:rPr>
              <a:t>th</a:t>
            </a:r>
            <a:r>
              <a:rPr lang="en-US" sz="2000">
                <a:solidFill>
                  <a:srgbClr val="FEFFFF"/>
                </a:solidFill>
              </a:rPr>
              <a:t> Century as education standards became more rigorous the four-day school week became relatively rare</a:t>
            </a:r>
          </a:p>
          <a:p>
            <a:r>
              <a:rPr lang="en-US" sz="2000">
                <a:solidFill>
                  <a:srgbClr val="FEFFFF"/>
                </a:solidFill>
              </a:rPr>
              <a:t>During The Great Depression many schools used the four-day school week for a short period of time</a:t>
            </a:r>
          </a:p>
          <a:p>
            <a:r>
              <a:rPr lang="en-US" sz="2000">
                <a:solidFill>
                  <a:srgbClr val="FEFFFF"/>
                </a:solidFill>
              </a:rPr>
              <a:t>During the 1970’s Arab Oil Embargo—again short-term resurgence</a:t>
            </a:r>
          </a:p>
          <a:p>
            <a:r>
              <a:rPr lang="en-US" sz="2000">
                <a:solidFill>
                  <a:srgbClr val="FEFFFF"/>
                </a:solidFill>
              </a:rPr>
              <a:t>Over last 15 years Hawaii and Utah have both implemented large scale implementation due to state budget issues </a:t>
            </a:r>
          </a:p>
          <a:p>
            <a:r>
              <a:rPr lang="en-US" sz="2000">
                <a:solidFill>
                  <a:srgbClr val="FEFFFF"/>
                </a:solidFill>
              </a:rPr>
              <a:t>Historically focused in the rural western states</a:t>
            </a:r>
          </a:p>
        </p:txBody>
      </p:sp>
    </p:spTree>
    <p:extLst>
      <p:ext uri="{BB962C8B-B14F-4D97-AF65-F5344CB8AC3E}">
        <p14:creationId xmlns:p14="http://schemas.microsoft.com/office/powerpoint/2010/main" xmlns="" val="2783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E2E99B-8CB8-1249-AD41-BC77B6E34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15" y="643467"/>
            <a:ext cx="707436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50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D898B8EB-E53C-4E72-9817-B4BFCAD73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4E130362-2F35-4AB7-9EA5-DBC0F771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xmlns="" id="{56BE988C-7A5B-41EC-A46C-AEA93D8D3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9F97C-3C9A-B349-979E-123EFD0D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Almost all </a:t>
            </a:r>
            <a:br>
              <a:rPr lang="en-US" sz="4800" b="1" dirty="0"/>
            </a:br>
            <a:r>
              <a:rPr lang="en-US" sz="4800" b="1" dirty="0"/>
              <a:t>4 day school districts are in rural areas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CB1EC0-40A9-4D5E-B7E2-6E3423CE2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326DCB-004D-8E45-8234-8E97C3DA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624" y="746840"/>
            <a:ext cx="3236976" cy="2427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394344-1470-254F-8655-E2EA18B7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088" y="835857"/>
            <a:ext cx="3236976" cy="224969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CBE52EF-2889-423F-947C-0E44A760D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6C539A8-66E5-B241-A0C5-7B438EB5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624" y="3796499"/>
            <a:ext cx="3236976" cy="18531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DEBBAD-C7E8-1440-B3C9-6C987EB25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06042" y="3804910"/>
            <a:ext cx="3236976" cy="18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5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92D55-4720-914C-87E0-400D1F36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PBS News Hour   August 28, 2018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469C25A7-7EE0-C745-B10F-E43C1303C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907" y="1548899"/>
            <a:ext cx="7431427" cy="4351338"/>
          </a:xfrm>
        </p:spPr>
      </p:pic>
    </p:spTree>
    <p:extLst>
      <p:ext uri="{BB962C8B-B14F-4D97-AF65-F5344CB8AC3E}">
        <p14:creationId xmlns:p14="http://schemas.microsoft.com/office/powerpoint/2010/main" xmlns="" val="388845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76AF7-FDE6-D847-887D-F7904D8A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b="1"/>
              <a:t>Missouri Has Maintained Small Rural School Districts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AE9DC8E5-2762-450C-BA05-8A54205B74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6167892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4796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0F411-ACAD-8D4B-84EC-6E525F888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Growing Trend of 4-Day Week in Missouri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xmlns="" id="{B03FB8DE-D1D7-488C-8112-3AD08AC3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200" dirty="0"/>
              <a:t>2015-2016	12 school districts</a:t>
            </a:r>
          </a:p>
          <a:p>
            <a:r>
              <a:rPr lang="en-US" sz="2200" dirty="0"/>
              <a:t>2016-2017	17 school districts</a:t>
            </a:r>
          </a:p>
          <a:p>
            <a:r>
              <a:rPr lang="en-US" sz="2200" dirty="0"/>
              <a:t>2017-2018	25 school districts</a:t>
            </a:r>
          </a:p>
          <a:p>
            <a:r>
              <a:rPr lang="en-US" sz="2200" dirty="0"/>
              <a:t>2018-2019	33 school districts</a:t>
            </a:r>
          </a:p>
          <a:p>
            <a:r>
              <a:rPr lang="en-US" sz="2200" dirty="0"/>
              <a:t>2019-2020	61 school districts</a:t>
            </a:r>
          </a:p>
          <a:p>
            <a:r>
              <a:rPr lang="en-US" sz="2200" dirty="0"/>
              <a:t>2020-2021   </a:t>
            </a:r>
            <a:r>
              <a:rPr lang="en-US" sz="2200" b="1" dirty="0"/>
              <a:t>105 school districts </a:t>
            </a:r>
            <a:r>
              <a:rPr lang="en-US" sz="2200" dirty="0"/>
              <a:t>	           (20 % of schools)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xmlns="" id="{6538E9FB-F6B6-5142-8EB9-77C739D09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46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87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AA037-CD2D-D84E-AD4E-4DC5C77D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Missouri Four-Day Schools Districts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2020-2021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1CFC98-320B-EA4D-A6DC-8750E57D5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105 School Districts using 4 day week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44 new schools this year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Only 9 have more than 1,000 students grades K-12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One district over 3,000 students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8 districts have less than 100 students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First became an option in Missouri in 2009 (11</a:t>
            </a:r>
            <a:r>
              <a:rPr lang="en-US" sz="2000" baseline="30000" dirty="0"/>
              <a:t>th</a:t>
            </a:r>
            <a:r>
              <a:rPr lang="en-US" sz="2000" dirty="0"/>
              <a:t> year)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xmlns="" id="{85FBBB25-A44F-9B40-8703-DE36EC0EB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034" y="2494450"/>
            <a:ext cx="5214169" cy="36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03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1255</Words>
  <Application>Microsoft Office PowerPoint</Application>
  <PresentationFormat>Custom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Happy  Missouri  Day</vt:lpstr>
      <vt:lpstr>Four-Day School Week  A Strategy to Recruit and Retain High Qualify Teachers</vt:lpstr>
      <vt:lpstr>Historic Context of the Four-Day School Week</vt:lpstr>
      <vt:lpstr>Slide 4</vt:lpstr>
      <vt:lpstr>Almost all  4 day school districts are in rural areas</vt:lpstr>
      <vt:lpstr>PBS News Hour   August 28, 2018</vt:lpstr>
      <vt:lpstr>Missouri Has Maintained Small Rural School Districts</vt:lpstr>
      <vt:lpstr>Growing Trend of 4-Day Week in Missouri</vt:lpstr>
      <vt:lpstr>Missouri Four-Day Schools Districts 2020-2021</vt:lpstr>
      <vt:lpstr>Four-Day School Week- No Clear Impact on Academic Performance</vt:lpstr>
      <vt:lpstr>Why look at Missouri’s use of four-day school week? Local context is important</vt:lpstr>
      <vt:lpstr>Parent Perspectives: Our results did not support these commonly cited concerns of parents</vt:lpstr>
      <vt:lpstr>Overall Parental Perceptions</vt:lpstr>
      <vt:lpstr>Overall Parental Opinion</vt:lpstr>
      <vt:lpstr>Where parental perceptions significantly differ</vt:lpstr>
      <vt:lpstr>Why Missouri administrators are switching to a four-day school week?</vt:lpstr>
      <vt:lpstr>Faculty and Staff Findings</vt:lpstr>
      <vt:lpstr>Suggestions from Faculty/Staff </vt:lpstr>
      <vt:lpstr>What changes for teachers with four-day week?</vt:lpstr>
      <vt:lpstr>Community/Business Leaders Perceptions</vt:lpstr>
      <vt:lpstr>Superintendent Interviews</vt:lpstr>
      <vt:lpstr>Contact information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 Missouri  Day</dc:title>
  <dc:creator>Turner, Jon S</dc:creator>
  <cp:lastModifiedBy>User</cp:lastModifiedBy>
  <cp:revision>1</cp:revision>
  <dcterms:created xsi:type="dcterms:W3CDTF">2020-10-21T13:55:41Z</dcterms:created>
  <dcterms:modified xsi:type="dcterms:W3CDTF">2020-10-23T19:16:00Z</dcterms:modified>
</cp:coreProperties>
</file>