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Default Extension="xlsx" ContentType="application/vnd.openxmlformats-officedocument.spreadsheetml.sheet"/>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notesMasterIdLst>
    <p:notesMasterId r:id="rId31"/>
  </p:notesMasterIdLst>
  <p:sldIdLst>
    <p:sldId id="358" r:id="rId3"/>
    <p:sldId id="357" r:id="rId4"/>
    <p:sldId id="377" r:id="rId5"/>
    <p:sldId id="257" r:id="rId6"/>
    <p:sldId id="376" r:id="rId7"/>
    <p:sldId id="371" r:id="rId8"/>
    <p:sldId id="266" r:id="rId9"/>
    <p:sldId id="313" r:id="rId10"/>
    <p:sldId id="378" r:id="rId11"/>
    <p:sldId id="264" r:id="rId12"/>
    <p:sldId id="267" r:id="rId13"/>
    <p:sldId id="375" r:id="rId14"/>
    <p:sldId id="369" r:id="rId15"/>
    <p:sldId id="370" r:id="rId16"/>
    <p:sldId id="372" r:id="rId17"/>
    <p:sldId id="335" r:id="rId18"/>
    <p:sldId id="345" r:id="rId19"/>
    <p:sldId id="346" r:id="rId20"/>
    <p:sldId id="347" r:id="rId21"/>
    <p:sldId id="343" r:id="rId22"/>
    <p:sldId id="365" r:id="rId23"/>
    <p:sldId id="374" r:id="rId24"/>
    <p:sldId id="366" r:id="rId25"/>
    <p:sldId id="367" r:id="rId26"/>
    <p:sldId id="368" r:id="rId27"/>
    <p:sldId id="328" r:id="rId28"/>
    <p:sldId id="311" r:id="rId29"/>
    <p:sldId id="279"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AB1515"/>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38" autoAdjust="0"/>
    <p:restoredTop sz="76277" autoAdjust="0"/>
  </p:normalViewPr>
  <p:slideViewPr>
    <p:cSldViewPr snapToGrid="0">
      <p:cViewPr varScale="1">
        <p:scale>
          <a:sx n="88" d="100"/>
          <a:sy n="88" d="100"/>
        </p:scale>
        <p:origin x="-2352" y="-102"/>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lang val="en-US"/>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2160" b="1" i="0" u="none" strike="noStrike" kern="1200" baseline="0">
                <a:solidFill>
                  <a:srgbClr val="000000"/>
                </a:solidFill>
                <a:latin typeface="+mn-lt"/>
                <a:ea typeface="+mn-ea"/>
                <a:cs typeface="+mn-cs"/>
              </a:defRPr>
            </a:pPr>
            <a:r>
              <a:rPr lang="en-US" sz="2800" b="1" i="0" baseline="0" dirty="0" smtClean="0">
                <a:effectLst/>
              </a:rPr>
              <a:t>2016 Opioid Related Death Rate in Missouri by Race and Ethnicity</a:t>
            </a:r>
            <a:endParaRPr lang="en-US" sz="2800" dirty="0" smtClean="0">
              <a:effectLst/>
            </a:endParaRPr>
          </a:p>
        </c:rich>
      </c:tx>
    </c:title>
    <c:plotArea>
      <c:layout>
        <c:manualLayout>
          <c:layoutTarget val="inner"/>
          <c:xMode val="edge"/>
          <c:yMode val="edge"/>
          <c:x val="0.36297693051526503"/>
          <c:y val="0.17561945804071799"/>
          <c:w val="0.55695315429321335"/>
          <c:h val="0.69641676040494938"/>
        </c:manualLayout>
      </c:layout>
      <c:barChart>
        <c:barDir val="bar"/>
        <c:grouping val="clustered"/>
        <c:ser>
          <c:idx val="0"/>
          <c:order val="0"/>
          <c:tx>
            <c:strRef>
              <c:f>Sheet1!$B$1</c:f>
              <c:strCache>
                <c:ptCount val="1"/>
                <c:pt idx="0">
                  <c:v>Series 1</c:v>
                </c:pt>
              </c:strCache>
            </c:strRef>
          </c:tx>
          <c:spPr>
            <a:solidFill>
              <a:srgbClr val="008000"/>
            </a:solidFill>
          </c:spPr>
          <c:dPt>
            <c:idx val="0"/>
            <c:extLst xmlns:c16r2="http://schemas.microsoft.com/office/drawing/2015/06/chart">
              <c:ext xmlns:c16="http://schemas.microsoft.com/office/drawing/2014/chart" uri="{C3380CC4-5D6E-409C-BE32-E72D297353CC}">
                <c16:uniqueId val="{00000000-C33F-404C-B081-C367E7D3589F}"/>
              </c:ext>
            </c:extLst>
          </c:dPt>
          <c:dPt>
            <c:idx val="1"/>
            <c:extLst xmlns:c16r2="http://schemas.microsoft.com/office/drawing/2015/06/chart">
              <c:ext xmlns:c16="http://schemas.microsoft.com/office/drawing/2014/chart" uri="{C3380CC4-5D6E-409C-BE32-E72D297353CC}">
                <c16:uniqueId val="{00000001-C33F-404C-B081-C367E7D3589F}"/>
              </c:ext>
            </c:extLst>
          </c:dPt>
          <c:dPt>
            <c:idx val="2"/>
            <c:extLst xmlns:c16r2="http://schemas.microsoft.com/office/drawing/2015/06/chart">
              <c:ext xmlns:c16="http://schemas.microsoft.com/office/drawing/2014/chart" uri="{C3380CC4-5D6E-409C-BE32-E72D297353CC}">
                <c16:uniqueId val="{00000002-C33F-404C-B081-C367E7D3589F}"/>
              </c:ext>
            </c:extLst>
          </c:dPt>
          <c:dPt>
            <c:idx val="3"/>
            <c:extLst xmlns:c16r2="http://schemas.microsoft.com/office/drawing/2015/06/chart">
              <c:ext xmlns:c16="http://schemas.microsoft.com/office/drawing/2014/chart" uri="{C3380CC4-5D6E-409C-BE32-E72D297353CC}">
                <c16:uniqueId val="{00000003-C33F-404C-B081-C367E7D3589F}"/>
              </c:ext>
            </c:extLst>
          </c:dPt>
          <c:dPt>
            <c:idx val="4"/>
            <c:extLst xmlns:c16r2="http://schemas.microsoft.com/office/drawing/2015/06/chart">
              <c:ext xmlns:c16="http://schemas.microsoft.com/office/drawing/2014/chart" uri="{C3380CC4-5D6E-409C-BE32-E72D297353CC}">
                <c16:uniqueId val="{00000004-C33F-404C-B081-C367E7D3589F}"/>
              </c:ext>
            </c:extLst>
          </c:dPt>
          <c:cat>
            <c:strRef>
              <c:f>Sheet1!$A$2:$A$6</c:f>
              <c:strCache>
                <c:ptCount val="5"/>
                <c:pt idx="0">
                  <c:v>American Indian/Alaska Native</c:v>
                </c:pt>
                <c:pt idx="1">
                  <c:v>Black/African-American</c:v>
                </c:pt>
                <c:pt idx="2">
                  <c:v>Asian/Pacific Islander</c:v>
                </c:pt>
                <c:pt idx="3">
                  <c:v>White</c:v>
                </c:pt>
                <c:pt idx="4">
                  <c:v>Hispanic/Latino**</c:v>
                </c:pt>
              </c:strCache>
            </c:strRef>
          </c:cat>
          <c:val>
            <c:numRef>
              <c:f>Sheet1!$B$2:$B$6</c:f>
              <c:numCache>
                <c:formatCode>General</c:formatCode>
                <c:ptCount val="5"/>
                <c:pt idx="0">
                  <c:v>8.2000000000000011</c:v>
                </c:pt>
                <c:pt idx="1">
                  <c:v>26.979999999999997</c:v>
                </c:pt>
                <c:pt idx="2">
                  <c:v>4.0999999999999996</c:v>
                </c:pt>
                <c:pt idx="3">
                  <c:v>13.93</c:v>
                </c:pt>
                <c:pt idx="4">
                  <c:v>5.2</c:v>
                </c:pt>
              </c:numCache>
            </c:numRef>
          </c:val>
          <c:extLst xmlns:c16r2="http://schemas.microsoft.com/office/drawing/2015/06/chart">
            <c:ext xmlns:c16="http://schemas.microsoft.com/office/drawing/2014/chart" uri="{C3380CC4-5D6E-409C-BE32-E72D297353CC}">
              <c16:uniqueId val="{00000005-C33F-404C-B081-C367E7D3589F}"/>
            </c:ext>
          </c:extLst>
        </c:ser>
        <c:dLbls/>
        <c:axId val="124873344"/>
        <c:axId val="124887424"/>
      </c:barChart>
      <c:catAx>
        <c:axId val="124873344"/>
        <c:scaling>
          <c:orientation val="minMax"/>
        </c:scaling>
        <c:axPos val="l"/>
        <c:numFmt formatCode="General" sourceLinked="0"/>
        <c:majorTickMark val="none"/>
        <c:tickLblPos val="nextTo"/>
        <c:txPr>
          <a:bodyPr/>
          <a:lstStyle/>
          <a:p>
            <a:pPr>
              <a:defRPr spc="0" baseline="0"/>
            </a:pPr>
            <a:endParaRPr lang="en-US"/>
          </a:p>
        </c:txPr>
        <c:crossAx val="124887424"/>
        <c:crosses val="autoZero"/>
        <c:auto val="1"/>
        <c:lblAlgn val="ctr"/>
        <c:lblOffset val="100"/>
      </c:catAx>
      <c:valAx>
        <c:axId val="124887424"/>
        <c:scaling>
          <c:orientation val="minMax"/>
        </c:scaling>
        <c:axPos val="b"/>
        <c:majorGridlines/>
        <c:title>
          <c:tx>
            <c:rich>
              <a:bodyPr/>
              <a:lstStyle/>
              <a:p>
                <a:pPr>
                  <a:defRPr/>
                </a:pPr>
                <a:r>
                  <a:rPr lang="en-US" dirty="0" smtClean="0"/>
                  <a:t>Death Rates per 100,000</a:t>
                </a:r>
                <a:endParaRPr lang="en-US" dirty="0"/>
              </a:p>
            </c:rich>
          </c:tx>
        </c:title>
        <c:numFmt formatCode="General" sourceLinked="1"/>
        <c:majorTickMark val="none"/>
        <c:tickLblPos val="nextTo"/>
        <c:crossAx val="124873344"/>
        <c:crosses val="autoZero"/>
        <c:crossBetween val="between"/>
      </c:valAx>
    </c:plotArea>
    <c:plotVisOnly val="1"/>
    <c:dispBlanksAs val="gap"/>
  </c:chart>
  <c:txPr>
    <a:bodyPr/>
    <a:lstStyle/>
    <a:p>
      <a:pPr>
        <a:defRPr sz="1800"/>
      </a:pPr>
      <a:endParaRPr lang="en-US"/>
    </a:p>
  </c:tx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C2E777-D100-4299-AD92-FD4B57F0AEA4}" type="datetimeFigureOut">
              <a:rPr lang="en-US" smtClean="0"/>
              <a:pPr/>
              <a:t>1/18/2019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6C8FC7-27CD-49B8-B8AC-685DF9E6B914}" type="slidenum">
              <a:rPr lang="en-US" smtClean="0"/>
              <a:pPr/>
              <a:t>‹#›</a:t>
            </a:fld>
            <a:endParaRPr lang="en-US"/>
          </a:p>
        </p:txBody>
      </p:sp>
    </p:spTree>
    <p:extLst>
      <p:ext uri="{BB962C8B-B14F-4D97-AF65-F5344CB8AC3E}">
        <p14:creationId xmlns:p14="http://schemas.microsoft.com/office/powerpoint/2010/main" xmlns="" val="35851311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ncbi.nlm.nih.gov/pmc/articles/PMC4137794/" TargetMode="External"/><Relationship Id="rId2" Type="http://schemas.openxmlformats.org/officeDocument/2006/relationships/slide" Target="../slides/slide7.xml"/><Relationship Id="rId1" Type="http://schemas.openxmlformats.org/officeDocument/2006/relationships/notesMaster" Target="../notesMasters/notesMaster1.xml"/><Relationship Id="rId5" Type="http://schemas.openxmlformats.org/officeDocument/2006/relationships/hyperlink" Target="https://www.ncbi.nlm.nih.gov/pmc/articles/PMC2704563/" TargetMode="External"/><Relationship Id="rId4" Type="http://schemas.openxmlformats.org/officeDocument/2006/relationships/hyperlink" Target="https://emergency.cdc.gov/han/han00395.asp"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b="1" dirty="0" smtClean="0"/>
              <a:t>Drugs Involved in U.S. Overdose Deaths</a:t>
            </a:r>
            <a:r>
              <a:rPr lang="en-US" altLang="en-US" dirty="0" smtClean="0"/>
              <a:t>* - Among the more than 72,000 drug overdose deaths estimated in 2017*, the sharpest increase occurred among deaths related to fentanyl and fentanyl analogs (synthetic opioids) with nearly 30,000 overdose deaths. Source: CDC WONDER</a:t>
            </a:r>
          </a:p>
          <a:p>
            <a:endParaRPr lang="en-US" dirty="0" smtClean="0"/>
          </a:p>
          <a:p>
            <a:endParaRPr lang="en-US" dirty="0" smtClean="0"/>
          </a:p>
          <a:p>
            <a:r>
              <a:rPr lang="en-US" dirty="0" smtClean="0"/>
              <a:t>https://www.nytimes.com/2018/08/15/upshot/opioids-overdose-deaths-rising-fentanyl.html</a:t>
            </a:r>
            <a:endParaRPr lang="en-US" dirty="0"/>
          </a:p>
        </p:txBody>
      </p:sp>
      <p:sp>
        <p:nvSpPr>
          <p:cNvPr id="4" name="Slide Number Placeholder 3"/>
          <p:cNvSpPr>
            <a:spLocks noGrp="1"/>
          </p:cNvSpPr>
          <p:nvPr>
            <p:ph type="sldNum" sz="quarter" idx="10"/>
          </p:nvPr>
        </p:nvSpPr>
        <p:spPr/>
        <p:txBody>
          <a:bodyPr/>
          <a:lstStyle/>
          <a:p>
            <a:fld id="{C20F9B8F-9EDB-483D-9CF7-9AC75A9A2E90}" type="slidenum">
              <a:rPr lang="en-US" smtClean="0"/>
              <a:pPr/>
              <a:t>3</a:t>
            </a:fld>
            <a:endParaRPr lang="en-US"/>
          </a:p>
        </p:txBody>
      </p:sp>
    </p:spTree>
    <p:extLst>
      <p:ext uri="{BB962C8B-B14F-4D97-AF65-F5344CB8AC3E}">
        <p14:creationId xmlns:p14="http://schemas.microsoft.com/office/powerpoint/2010/main" xmlns="" val="11255013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PFH</a:t>
            </a:r>
            <a:r>
              <a:rPr lang="en-US" baseline="0" dirty="0" smtClean="0"/>
              <a:t> </a:t>
            </a:r>
            <a:r>
              <a:rPr lang="en-US" baseline="0" dirty="0" err="1" smtClean="0"/>
              <a:t>jeff</a:t>
            </a:r>
            <a:r>
              <a:rPr lang="en-US" baseline="0" dirty="0" smtClean="0"/>
              <a:t> city</a:t>
            </a:r>
          </a:p>
          <a:p>
            <a:r>
              <a:rPr lang="en-US" baseline="0" dirty="0" err="1" smtClean="0"/>
              <a:t>McCaimbridge</a:t>
            </a:r>
            <a:endParaRPr lang="en-US" baseline="0" dirty="0" smtClean="0"/>
          </a:p>
          <a:p>
            <a:r>
              <a:rPr lang="en-US" baseline="0" dirty="0" smtClean="0"/>
              <a:t>Phoenix</a:t>
            </a:r>
          </a:p>
          <a:p>
            <a:r>
              <a:rPr lang="en-US" baseline="0" dirty="0" smtClean="0"/>
              <a:t>Burrell</a:t>
            </a:r>
          </a:p>
          <a:p>
            <a:r>
              <a:rPr lang="en-US" baseline="0" dirty="0" smtClean="0"/>
              <a:t>Compass Health</a:t>
            </a:r>
          </a:p>
          <a:p>
            <a:r>
              <a:rPr lang="en-US" baseline="0" dirty="0" smtClean="0"/>
              <a:t>Turning Point</a:t>
            </a:r>
          </a:p>
          <a:p>
            <a:endParaRPr lang="en-US" dirty="0"/>
          </a:p>
        </p:txBody>
      </p:sp>
      <p:sp>
        <p:nvSpPr>
          <p:cNvPr id="4" name="Slide Number Placeholder 3"/>
          <p:cNvSpPr>
            <a:spLocks noGrp="1"/>
          </p:cNvSpPr>
          <p:nvPr>
            <p:ph type="sldNum" sz="quarter" idx="10"/>
          </p:nvPr>
        </p:nvSpPr>
        <p:spPr/>
        <p:txBody>
          <a:bodyPr/>
          <a:lstStyle/>
          <a:p>
            <a:fld id="{896C8FC7-27CD-49B8-B8AC-685DF9E6B914}" type="slidenum">
              <a:rPr lang="en-US" smtClean="0"/>
              <a:pPr/>
              <a:t>20</a:t>
            </a:fld>
            <a:endParaRPr lang="en-US"/>
          </a:p>
        </p:txBody>
      </p:sp>
    </p:spTree>
    <p:extLst>
      <p:ext uri="{BB962C8B-B14F-4D97-AF65-F5344CB8AC3E}">
        <p14:creationId xmlns:p14="http://schemas.microsoft.com/office/powerpoint/2010/main" xmlns="" val="27588820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6C8FC7-27CD-49B8-B8AC-685DF9E6B914}" type="slidenum">
              <a:rPr lang="en-US" smtClean="0"/>
              <a:pPr/>
              <a:t>21</a:t>
            </a:fld>
            <a:endParaRPr lang="en-US"/>
          </a:p>
        </p:txBody>
      </p:sp>
    </p:spTree>
    <p:extLst>
      <p:ext uri="{BB962C8B-B14F-4D97-AF65-F5344CB8AC3E}">
        <p14:creationId xmlns:p14="http://schemas.microsoft.com/office/powerpoint/2010/main" xmlns="" val="19146187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6C8FC7-27CD-49B8-B8AC-685DF9E6B914}" type="slidenum">
              <a:rPr lang="en-US" smtClean="0"/>
              <a:pPr/>
              <a:t>25</a:t>
            </a:fld>
            <a:endParaRPr lang="en-US"/>
          </a:p>
        </p:txBody>
      </p:sp>
    </p:spTree>
    <p:extLst>
      <p:ext uri="{BB962C8B-B14F-4D97-AF65-F5344CB8AC3E}">
        <p14:creationId xmlns:p14="http://schemas.microsoft.com/office/powerpoint/2010/main" xmlns="" val="25165007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2015 opioid-related</a:t>
            </a:r>
            <a:r>
              <a:rPr lang="en-US" baseline="0" dirty="0" smtClean="0"/>
              <a:t> overdose deaths: 672</a:t>
            </a:r>
            <a:endParaRPr lang="en-US" dirty="0"/>
          </a:p>
        </p:txBody>
      </p:sp>
      <p:sp>
        <p:nvSpPr>
          <p:cNvPr id="4" name="Slide Number Placeholder 3"/>
          <p:cNvSpPr>
            <a:spLocks noGrp="1"/>
          </p:cNvSpPr>
          <p:nvPr>
            <p:ph type="sldNum" sz="quarter" idx="10"/>
          </p:nvPr>
        </p:nvSpPr>
        <p:spPr/>
        <p:txBody>
          <a:bodyPr/>
          <a:lstStyle/>
          <a:p>
            <a:fld id="{1203C666-430C-416E-8C5D-3BCABFA867F6}" type="slidenum">
              <a:rPr lang="en-US" smtClean="0"/>
              <a:pPr/>
              <a:t>4</a:t>
            </a:fld>
            <a:endParaRPr lang="en-US"/>
          </a:p>
        </p:txBody>
      </p:sp>
    </p:spTree>
    <p:extLst>
      <p:ext uri="{BB962C8B-B14F-4D97-AF65-F5344CB8AC3E}">
        <p14:creationId xmlns:p14="http://schemas.microsoft.com/office/powerpoint/2010/main" xmlns="" val="33464649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2015 opioid-related</a:t>
            </a:r>
            <a:r>
              <a:rPr lang="en-US" baseline="0" dirty="0" smtClean="0"/>
              <a:t> overdose deaths: 672</a:t>
            </a:r>
            <a:endParaRPr lang="en-US" dirty="0"/>
          </a:p>
        </p:txBody>
      </p:sp>
      <p:sp>
        <p:nvSpPr>
          <p:cNvPr id="4" name="Slide Number Placeholder 3"/>
          <p:cNvSpPr>
            <a:spLocks noGrp="1"/>
          </p:cNvSpPr>
          <p:nvPr>
            <p:ph type="sldNum" sz="quarter" idx="10"/>
          </p:nvPr>
        </p:nvSpPr>
        <p:spPr/>
        <p:txBody>
          <a:bodyPr/>
          <a:lstStyle/>
          <a:p>
            <a:fld id="{1203C666-430C-416E-8C5D-3BCABFA867F6}" type="slidenum">
              <a:rPr lang="en-US" smtClean="0"/>
              <a:pPr/>
              <a:t>5</a:t>
            </a:fld>
            <a:endParaRPr lang="en-US"/>
          </a:p>
        </p:txBody>
      </p:sp>
    </p:spTree>
    <p:extLst>
      <p:ext uri="{BB962C8B-B14F-4D97-AF65-F5344CB8AC3E}">
        <p14:creationId xmlns:p14="http://schemas.microsoft.com/office/powerpoint/2010/main" xmlns="" val="41016783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Eastern region is the epicenter of overdose deaths and ER visits.</a:t>
            </a:r>
            <a:r>
              <a:rPr lang="en-US" baseline="0" dirty="0" smtClean="0"/>
              <a:t> </a:t>
            </a:r>
            <a:r>
              <a:rPr lang="en-US" dirty="0" smtClean="0"/>
              <a:t>Counties</a:t>
            </a:r>
            <a:r>
              <a:rPr lang="en-US" baseline="0" dirty="0" smtClean="0"/>
              <a:t> with fewer than 20 deaths, like Randolph county, are based on fewer than 20 deaths therefore data is unreliable to report the mortality rate. However, neighboring counties in the region show high rates of ER visits due to opioid misuse and high rates of opioid overdose deaths. </a:t>
            </a:r>
            <a:endParaRPr lang="en-US" dirty="0"/>
          </a:p>
        </p:txBody>
      </p:sp>
      <p:sp>
        <p:nvSpPr>
          <p:cNvPr id="4" name="Slide Number Placeholder 3"/>
          <p:cNvSpPr>
            <a:spLocks noGrp="1"/>
          </p:cNvSpPr>
          <p:nvPr>
            <p:ph type="sldNum" sz="quarter" idx="10"/>
          </p:nvPr>
        </p:nvSpPr>
        <p:spPr/>
        <p:txBody>
          <a:bodyPr/>
          <a:lstStyle/>
          <a:p>
            <a:fld id="{A079D093-4259-4EE9-97FC-F5070F14AC47}" type="slidenum">
              <a:rPr lang="en-US" smtClean="0"/>
              <a:pPr/>
              <a:t>6</a:t>
            </a:fld>
            <a:endParaRPr lang="en-US" dirty="0"/>
          </a:p>
        </p:txBody>
      </p:sp>
    </p:spTree>
    <p:extLst>
      <p:ext uri="{BB962C8B-B14F-4D97-AF65-F5344CB8AC3E}">
        <p14:creationId xmlns:p14="http://schemas.microsoft.com/office/powerpoint/2010/main" xmlns="" val="474172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The most deadly of the fentanyl analogues is </a:t>
            </a:r>
            <a:r>
              <a:rPr lang="en-US" sz="1200" b="0" i="0" kern="1200" dirty="0" err="1" smtClean="0">
                <a:solidFill>
                  <a:schemeClr val="tx1"/>
                </a:solidFill>
                <a:effectLst/>
                <a:latin typeface="+mn-lt"/>
                <a:ea typeface="+mn-ea"/>
                <a:cs typeface="+mn-cs"/>
              </a:rPr>
              <a:t>carfentanil</a:t>
            </a:r>
            <a:r>
              <a:rPr lang="en-US" sz="1200" b="0" i="0" kern="1200" dirty="0" smtClean="0">
                <a:solidFill>
                  <a:schemeClr val="tx1"/>
                </a:solidFill>
                <a:effectLst/>
                <a:latin typeface="+mn-lt"/>
                <a:ea typeface="+mn-ea"/>
                <a:cs typeface="+mn-cs"/>
              </a:rPr>
              <a:t>, an elephant tranquilizer </a:t>
            </a:r>
            <a:r>
              <a:rPr lang="en-US" sz="1200" b="0" i="0" u="sng" kern="1200" dirty="0" smtClean="0">
                <a:solidFill>
                  <a:schemeClr val="tx1"/>
                </a:solidFill>
                <a:effectLst/>
                <a:latin typeface="+mn-lt"/>
                <a:ea typeface="+mn-ea"/>
                <a:cs typeface="+mn-cs"/>
                <a:hlinkClick r:id="rId3"/>
              </a:rPr>
              <a:t>5,000 times</a:t>
            </a:r>
            <a:r>
              <a:rPr lang="en-US" sz="1200" b="0" i="0" kern="1200" dirty="0" smtClean="0">
                <a:solidFill>
                  <a:schemeClr val="tx1"/>
                </a:solidFill>
                <a:effectLst/>
                <a:latin typeface="+mn-lt"/>
                <a:ea typeface="+mn-ea"/>
                <a:cs typeface="+mn-cs"/>
              </a:rPr>
              <a:t> stronger than heroin. An amount smaller than a </a:t>
            </a:r>
            <a:r>
              <a:rPr lang="en-US" sz="1200" b="0" i="0" u="sng" kern="1200" dirty="0" smtClean="0">
                <a:solidFill>
                  <a:schemeClr val="tx1"/>
                </a:solidFill>
                <a:effectLst/>
                <a:latin typeface="+mn-lt"/>
                <a:ea typeface="+mn-ea"/>
                <a:cs typeface="+mn-cs"/>
                <a:hlinkClick r:id="rId4"/>
              </a:rPr>
              <a:t>few grains of salt</a:t>
            </a:r>
            <a:r>
              <a:rPr lang="en-US" sz="1200" b="0" i="0" kern="1200" dirty="0" smtClean="0">
                <a:solidFill>
                  <a:schemeClr val="tx1"/>
                </a:solidFill>
                <a:effectLst/>
                <a:latin typeface="+mn-lt"/>
                <a:ea typeface="+mn-ea"/>
                <a:cs typeface="+mn-cs"/>
              </a:rPr>
              <a:t> can be a lethal dose.</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geographic variation may reflect a historical divide in the nation’s </a:t>
            </a:r>
            <a:r>
              <a:rPr lang="en-US" sz="1200" b="0" i="0" u="sng" kern="1200" dirty="0" smtClean="0">
                <a:solidFill>
                  <a:schemeClr val="tx1"/>
                </a:solidFill>
                <a:effectLst/>
                <a:latin typeface="+mn-lt"/>
                <a:ea typeface="+mn-ea"/>
                <a:cs typeface="+mn-cs"/>
                <a:hlinkClick r:id="rId5"/>
              </a:rPr>
              <a:t>heroin market</a:t>
            </a:r>
            <a:r>
              <a:rPr lang="en-US" sz="1200" b="0" i="0" kern="1200" dirty="0" smtClean="0">
                <a:solidFill>
                  <a:schemeClr val="tx1"/>
                </a:solidFill>
                <a:effectLst/>
                <a:latin typeface="+mn-lt"/>
                <a:ea typeface="+mn-ea"/>
                <a:cs typeface="+mn-cs"/>
              </a:rPr>
              <a:t> between the powdered heroin generally found east of the Mississippi River and the Mexican black tar heroin found to the west.</a:t>
            </a:r>
            <a:endParaRPr lang="en-US" dirty="0"/>
          </a:p>
        </p:txBody>
      </p:sp>
      <p:sp>
        <p:nvSpPr>
          <p:cNvPr id="4" name="Slide Number Placeholder 3"/>
          <p:cNvSpPr>
            <a:spLocks noGrp="1"/>
          </p:cNvSpPr>
          <p:nvPr>
            <p:ph type="sldNum" sz="quarter" idx="10"/>
          </p:nvPr>
        </p:nvSpPr>
        <p:spPr/>
        <p:txBody>
          <a:bodyPr/>
          <a:lstStyle/>
          <a:p>
            <a:fld id="{A9776422-C850-4201-80A9-F918E68C5C42}" type="slidenum">
              <a:rPr lang="en-US" smtClean="0"/>
              <a:pPr/>
              <a:t>7</a:t>
            </a:fld>
            <a:endParaRPr lang="en-US"/>
          </a:p>
        </p:txBody>
      </p:sp>
    </p:spTree>
    <p:extLst>
      <p:ext uri="{BB962C8B-B14F-4D97-AF65-F5344CB8AC3E}">
        <p14:creationId xmlns:p14="http://schemas.microsoft.com/office/powerpoint/2010/main" xmlns="" val="39977353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776422-C850-4201-80A9-F918E68C5C42}" type="slidenum">
              <a:rPr lang="en-US" smtClean="0"/>
              <a:pPr/>
              <a:t>8</a:t>
            </a:fld>
            <a:endParaRPr lang="en-US"/>
          </a:p>
        </p:txBody>
      </p:sp>
    </p:spTree>
    <p:extLst>
      <p:ext uri="{BB962C8B-B14F-4D97-AF65-F5344CB8AC3E}">
        <p14:creationId xmlns:p14="http://schemas.microsoft.com/office/powerpoint/2010/main" xmlns="" val="4046589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Either 19 or 20</a:t>
            </a:r>
            <a:endParaRPr lang="en-US" dirty="0"/>
          </a:p>
        </p:txBody>
      </p:sp>
      <p:sp>
        <p:nvSpPr>
          <p:cNvPr id="4" name="Slide Number Placeholder 3"/>
          <p:cNvSpPr>
            <a:spLocks noGrp="1"/>
          </p:cNvSpPr>
          <p:nvPr>
            <p:ph type="sldNum" sz="quarter" idx="10"/>
          </p:nvPr>
        </p:nvSpPr>
        <p:spPr/>
        <p:txBody>
          <a:bodyPr/>
          <a:lstStyle/>
          <a:p>
            <a:fld id="{AB78C816-0C8B-466A-AC3D-9AC196B5F483}" type="slidenum">
              <a:rPr lang="en-US" smtClean="0"/>
              <a:pPr/>
              <a:t>10</a:t>
            </a:fld>
            <a:endParaRPr lang="en-US"/>
          </a:p>
        </p:txBody>
      </p:sp>
    </p:spTree>
    <p:extLst>
      <p:ext uri="{BB962C8B-B14F-4D97-AF65-F5344CB8AC3E}">
        <p14:creationId xmlns:p14="http://schemas.microsoft.com/office/powerpoint/2010/main" xmlns="" val="37809522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Harm reduction source: http://onlinelibrary.wiley.com/doi/10.1080/09595239800187011/epdf</a:t>
            </a:r>
          </a:p>
          <a:p>
            <a:endParaRPr lang="en-US" dirty="0" smtClean="0"/>
          </a:p>
          <a:p>
            <a:r>
              <a:rPr lang="en-US" dirty="0" smtClean="0"/>
              <a:t>MAT has been shown in</a:t>
            </a:r>
            <a:r>
              <a:rPr lang="en-US" baseline="0" dirty="0" smtClean="0"/>
              <a:t> multiple studies to reduce overdose deaths</a:t>
            </a:r>
            <a:endParaRPr lang="en-US" dirty="0"/>
          </a:p>
        </p:txBody>
      </p:sp>
      <p:sp>
        <p:nvSpPr>
          <p:cNvPr id="4" name="Slide Number Placeholder 3"/>
          <p:cNvSpPr>
            <a:spLocks noGrp="1"/>
          </p:cNvSpPr>
          <p:nvPr>
            <p:ph type="sldNum" sz="quarter" idx="10"/>
          </p:nvPr>
        </p:nvSpPr>
        <p:spPr/>
        <p:txBody>
          <a:bodyPr/>
          <a:lstStyle/>
          <a:p>
            <a:fld id="{111CF91B-61AB-43F5-A286-B145FA3C52F3}" type="slidenum">
              <a:rPr lang="en-US" smtClean="0"/>
              <a:pPr/>
              <a:t>11</a:t>
            </a:fld>
            <a:endParaRPr lang="en-US"/>
          </a:p>
        </p:txBody>
      </p:sp>
    </p:spTree>
    <p:extLst>
      <p:ext uri="{BB962C8B-B14F-4D97-AF65-F5344CB8AC3E}">
        <p14:creationId xmlns:p14="http://schemas.microsoft.com/office/powerpoint/2010/main" xmlns="" val="19108224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6C8FC7-27CD-49B8-B8AC-685DF9E6B914}" type="slidenum">
              <a:rPr lang="en-US" smtClean="0"/>
              <a:pPr/>
              <a:t>14</a:t>
            </a:fld>
            <a:endParaRPr lang="en-US"/>
          </a:p>
        </p:txBody>
      </p:sp>
    </p:spTree>
    <p:extLst>
      <p:ext uri="{BB962C8B-B14F-4D97-AF65-F5344CB8AC3E}">
        <p14:creationId xmlns:p14="http://schemas.microsoft.com/office/powerpoint/2010/main" xmlns="" val="31139591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6407982-C054-42F7-AA66-C5049B30A947}" type="datetimeFigureOut">
              <a:rPr lang="en-US" smtClean="0"/>
              <a:pPr/>
              <a:t>1/18/2019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52E092-F7CE-4BA8-885C-413FCF1E37F7}" type="slidenum">
              <a:rPr lang="en-US" smtClean="0"/>
              <a:pPr/>
              <a:t>‹#›</a:t>
            </a:fld>
            <a:endParaRPr lang="en-US"/>
          </a:p>
        </p:txBody>
      </p:sp>
    </p:spTree>
    <p:extLst>
      <p:ext uri="{BB962C8B-B14F-4D97-AF65-F5344CB8AC3E}">
        <p14:creationId xmlns:p14="http://schemas.microsoft.com/office/powerpoint/2010/main" xmlns="" val="40785436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6407982-C054-42F7-AA66-C5049B30A947}" type="datetimeFigureOut">
              <a:rPr lang="en-US" smtClean="0"/>
              <a:pPr/>
              <a:t>1/18/2019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52E092-F7CE-4BA8-885C-413FCF1E37F7}" type="slidenum">
              <a:rPr lang="en-US" smtClean="0"/>
              <a:pPr/>
              <a:t>‹#›</a:t>
            </a:fld>
            <a:endParaRPr lang="en-US"/>
          </a:p>
        </p:txBody>
      </p:sp>
    </p:spTree>
    <p:extLst>
      <p:ext uri="{BB962C8B-B14F-4D97-AF65-F5344CB8AC3E}">
        <p14:creationId xmlns:p14="http://schemas.microsoft.com/office/powerpoint/2010/main" xmlns="" val="36537611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6407982-C054-42F7-AA66-C5049B30A947}" type="datetimeFigureOut">
              <a:rPr lang="en-US" smtClean="0"/>
              <a:pPr/>
              <a:t>1/18/2019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52E092-F7CE-4BA8-885C-413FCF1E37F7}" type="slidenum">
              <a:rPr lang="en-US" smtClean="0"/>
              <a:pPr/>
              <a:t>‹#›</a:t>
            </a:fld>
            <a:endParaRPr lang="en-US"/>
          </a:p>
        </p:txBody>
      </p:sp>
    </p:spTree>
    <p:extLst>
      <p:ext uri="{BB962C8B-B14F-4D97-AF65-F5344CB8AC3E}">
        <p14:creationId xmlns:p14="http://schemas.microsoft.com/office/powerpoint/2010/main" xmlns="" val="23559599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730322E-576A-4E49-B281-EA1B491283EC}" type="datetimeFigureOut">
              <a:rPr lang="en-US" smtClean="0"/>
              <a:pPr/>
              <a:t>1/18/2019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0BBA64-D420-4A1F-AAC9-D494CDD408D7}" type="slidenum">
              <a:rPr lang="en-US" smtClean="0"/>
              <a:pPr/>
              <a:t>‹#›</a:t>
            </a:fld>
            <a:endParaRPr lang="en-US"/>
          </a:p>
        </p:txBody>
      </p:sp>
    </p:spTree>
    <p:extLst>
      <p:ext uri="{BB962C8B-B14F-4D97-AF65-F5344CB8AC3E}">
        <p14:creationId xmlns:p14="http://schemas.microsoft.com/office/powerpoint/2010/main" xmlns="" val="28671752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730322E-576A-4E49-B281-EA1B491283EC}" type="datetimeFigureOut">
              <a:rPr lang="en-US" smtClean="0"/>
              <a:pPr/>
              <a:t>1/18/2019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0BBA64-D420-4A1F-AAC9-D494CDD408D7}" type="slidenum">
              <a:rPr lang="en-US" smtClean="0"/>
              <a:pPr/>
              <a:t>‹#›</a:t>
            </a:fld>
            <a:endParaRPr lang="en-US"/>
          </a:p>
        </p:txBody>
      </p:sp>
    </p:spTree>
    <p:extLst>
      <p:ext uri="{BB962C8B-B14F-4D97-AF65-F5344CB8AC3E}">
        <p14:creationId xmlns:p14="http://schemas.microsoft.com/office/powerpoint/2010/main" xmlns="" val="20975434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730322E-576A-4E49-B281-EA1B491283EC}" type="datetimeFigureOut">
              <a:rPr lang="en-US" smtClean="0"/>
              <a:pPr/>
              <a:t>1/18/2019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0BBA64-D420-4A1F-AAC9-D494CDD408D7}" type="slidenum">
              <a:rPr lang="en-US" smtClean="0"/>
              <a:pPr/>
              <a:t>‹#›</a:t>
            </a:fld>
            <a:endParaRPr lang="en-US"/>
          </a:p>
        </p:txBody>
      </p:sp>
    </p:spTree>
    <p:extLst>
      <p:ext uri="{BB962C8B-B14F-4D97-AF65-F5344CB8AC3E}">
        <p14:creationId xmlns:p14="http://schemas.microsoft.com/office/powerpoint/2010/main" xmlns="" val="25746702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730322E-576A-4E49-B281-EA1B491283EC}" type="datetimeFigureOut">
              <a:rPr lang="en-US" smtClean="0"/>
              <a:pPr/>
              <a:t>1/18/2019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0BBA64-D420-4A1F-AAC9-D494CDD408D7}" type="slidenum">
              <a:rPr lang="en-US" smtClean="0"/>
              <a:pPr/>
              <a:t>‹#›</a:t>
            </a:fld>
            <a:endParaRPr lang="en-US"/>
          </a:p>
        </p:txBody>
      </p:sp>
    </p:spTree>
    <p:extLst>
      <p:ext uri="{BB962C8B-B14F-4D97-AF65-F5344CB8AC3E}">
        <p14:creationId xmlns:p14="http://schemas.microsoft.com/office/powerpoint/2010/main" xmlns="" val="10811615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730322E-576A-4E49-B281-EA1B491283EC}" type="datetimeFigureOut">
              <a:rPr lang="en-US" smtClean="0"/>
              <a:pPr/>
              <a:t>1/18/2019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0BBA64-D420-4A1F-AAC9-D494CDD408D7}" type="slidenum">
              <a:rPr lang="en-US" smtClean="0"/>
              <a:pPr/>
              <a:t>‹#›</a:t>
            </a:fld>
            <a:endParaRPr lang="en-US"/>
          </a:p>
        </p:txBody>
      </p:sp>
    </p:spTree>
    <p:extLst>
      <p:ext uri="{BB962C8B-B14F-4D97-AF65-F5344CB8AC3E}">
        <p14:creationId xmlns:p14="http://schemas.microsoft.com/office/powerpoint/2010/main" xmlns="" val="28442235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730322E-576A-4E49-B281-EA1B491283EC}" type="datetimeFigureOut">
              <a:rPr lang="en-US" smtClean="0"/>
              <a:pPr/>
              <a:t>1/18/2019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0BBA64-D420-4A1F-AAC9-D494CDD408D7}" type="slidenum">
              <a:rPr lang="en-US" smtClean="0"/>
              <a:pPr/>
              <a:t>‹#›</a:t>
            </a:fld>
            <a:endParaRPr lang="en-US"/>
          </a:p>
        </p:txBody>
      </p:sp>
    </p:spTree>
    <p:extLst>
      <p:ext uri="{BB962C8B-B14F-4D97-AF65-F5344CB8AC3E}">
        <p14:creationId xmlns:p14="http://schemas.microsoft.com/office/powerpoint/2010/main" xmlns="" val="15911364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30322E-576A-4E49-B281-EA1B491283EC}" type="datetimeFigureOut">
              <a:rPr lang="en-US" smtClean="0"/>
              <a:pPr/>
              <a:t>1/18/2019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0BBA64-D420-4A1F-AAC9-D494CDD408D7}" type="slidenum">
              <a:rPr lang="en-US" smtClean="0"/>
              <a:pPr/>
              <a:t>‹#›</a:t>
            </a:fld>
            <a:endParaRPr lang="en-US"/>
          </a:p>
        </p:txBody>
      </p:sp>
    </p:spTree>
    <p:extLst>
      <p:ext uri="{BB962C8B-B14F-4D97-AF65-F5344CB8AC3E}">
        <p14:creationId xmlns:p14="http://schemas.microsoft.com/office/powerpoint/2010/main" xmlns="" val="17555436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730322E-576A-4E49-B281-EA1B491283EC}" type="datetimeFigureOut">
              <a:rPr lang="en-US" smtClean="0"/>
              <a:pPr/>
              <a:t>1/18/2019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0BBA64-D420-4A1F-AAC9-D494CDD408D7}" type="slidenum">
              <a:rPr lang="en-US" smtClean="0"/>
              <a:pPr/>
              <a:t>‹#›</a:t>
            </a:fld>
            <a:endParaRPr lang="en-US"/>
          </a:p>
        </p:txBody>
      </p:sp>
    </p:spTree>
    <p:extLst>
      <p:ext uri="{BB962C8B-B14F-4D97-AF65-F5344CB8AC3E}">
        <p14:creationId xmlns:p14="http://schemas.microsoft.com/office/powerpoint/2010/main" xmlns="" val="2132819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6407982-C054-42F7-AA66-C5049B30A947}" type="datetimeFigureOut">
              <a:rPr lang="en-US" smtClean="0"/>
              <a:pPr/>
              <a:t>1/18/2019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52E092-F7CE-4BA8-885C-413FCF1E37F7}" type="slidenum">
              <a:rPr lang="en-US" smtClean="0"/>
              <a:pPr/>
              <a:t>‹#›</a:t>
            </a:fld>
            <a:endParaRPr lang="en-US"/>
          </a:p>
        </p:txBody>
      </p:sp>
    </p:spTree>
    <p:extLst>
      <p:ext uri="{BB962C8B-B14F-4D97-AF65-F5344CB8AC3E}">
        <p14:creationId xmlns:p14="http://schemas.microsoft.com/office/powerpoint/2010/main" xmlns="" val="33625724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730322E-576A-4E49-B281-EA1B491283EC}" type="datetimeFigureOut">
              <a:rPr lang="en-US" smtClean="0"/>
              <a:pPr/>
              <a:t>1/18/2019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0BBA64-D420-4A1F-AAC9-D494CDD408D7}" type="slidenum">
              <a:rPr lang="en-US" smtClean="0"/>
              <a:pPr/>
              <a:t>‹#›</a:t>
            </a:fld>
            <a:endParaRPr lang="en-US"/>
          </a:p>
        </p:txBody>
      </p:sp>
    </p:spTree>
    <p:extLst>
      <p:ext uri="{BB962C8B-B14F-4D97-AF65-F5344CB8AC3E}">
        <p14:creationId xmlns:p14="http://schemas.microsoft.com/office/powerpoint/2010/main" xmlns="" val="28601869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730322E-576A-4E49-B281-EA1B491283EC}" type="datetimeFigureOut">
              <a:rPr lang="en-US" smtClean="0"/>
              <a:pPr/>
              <a:t>1/18/2019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0BBA64-D420-4A1F-AAC9-D494CDD408D7}" type="slidenum">
              <a:rPr lang="en-US" smtClean="0"/>
              <a:pPr/>
              <a:t>‹#›</a:t>
            </a:fld>
            <a:endParaRPr lang="en-US"/>
          </a:p>
        </p:txBody>
      </p:sp>
    </p:spTree>
    <p:extLst>
      <p:ext uri="{BB962C8B-B14F-4D97-AF65-F5344CB8AC3E}">
        <p14:creationId xmlns:p14="http://schemas.microsoft.com/office/powerpoint/2010/main" xmlns="" val="2505618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730322E-576A-4E49-B281-EA1B491283EC}" type="datetimeFigureOut">
              <a:rPr lang="en-US" smtClean="0"/>
              <a:pPr/>
              <a:t>1/18/2019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0BBA64-D420-4A1F-AAC9-D494CDD408D7}" type="slidenum">
              <a:rPr lang="en-US" smtClean="0"/>
              <a:pPr/>
              <a:t>‹#›</a:t>
            </a:fld>
            <a:endParaRPr lang="en-US"/>
          </a:p>
        </p:txBody>
      </p:sp>
    </p:spTree>
    <p:extLst>
      <p:ext uri="{BB962C8B-B14F-4D97-AF65-F5344CB8AC3E}">
        <p14:creationId xmlns:p14="http://schemas.microsoft.com/office/powerpoint/2010/main" xmlns="" val="26215043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6407982-C054-42F7-AA66-C5049B30A947}" type="datetimeFigureOut">
              <a:rPr lang="en-US" smtClean="0"/>
              <a:pPr/>
              <a:t>1/18/2019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52E092-F7CE-4BA8-885C-413FCF1E37F7}" type="slidenum">
              <a:rPr lang="en-US" smtClean="0"/>
              <a:pPr/>
              <a:t>‹#›</a:t>
            </a:fld>
            <a:endParaRPr lang="en-US"/>
          </a:p>
        </p:txBody>
      </p:sp>
    </p:spTree>
    <p:extLst>
      <p:ext uri="{BB962C8B-B14F-4D97-AF65-F5344CB8AC3E}">
        <p14:creationId xmlns:p14="http://schemas.microsoft.com/office/powerpoint/2010/main" xmlns="" val="311782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6407982-C054-42F7-AA66-C5049B30A947}" type="datetimeFigureOut">
              <a:rPr lang="en-US" smtClean="0"/>
              <a:pPr/>
              <a:t>1/18/2019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52E092-F7CE-4BA8-885C-413FCF1E37F7}" type="slidenum">
              <a:rPr lang="en-US" smtClean="0"/>
              <a:pPr/>
              <a:t>‹#›</a:t>
            </a:fld>
            <a:endParaRPr lang="en-US"/>
          </a:p>
        </p:txBody>
      </p:sp>
    </p:spTree>
    <p:extLst>
      <p:ext uri="{BB962C8B-B14F-4D97-AF65-F5344CB8AC3E}">
        <p14:creationId xmlns:p14="http://schemas.microsoft.com/office/powerpoint/2010/main" xmlns="" val="38657149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6407982-C054-42F7-AA66-C5049B30A947}" type="datetimeFigureOut">
              <a:rPr lang="en-US" smtClean="0"/>
              <a:pPr/>
              <a:t>1/18/2019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552E092-F7CE-4BA8-885C-413FCF1E37F7}" type="slidenum">
              <a:rPr lang="en-US" smtClean="0"/>
              <a:pPr/>
              <a:t>‹#›</a:t>
            </a:fld>
            <a:endParaRPr lang="en-US"/>
          </a:p>
        </p:txBody>
      </p:sp>
    </p:spTree>
    <p:extLst>
      <p:ext uri="{BB962C8B-B14F-4D97-AF65-F5344CB8AC3E}">
        <p14:creationId xmlns:p14="http://schemas.microsoft.com/office/powerpoint/2010/main" xmlns="" val="19786352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6407982-C054-42F7-AA66-C5049B30A947}" type="datetimeFigureOut">
              <a:rPr lang="en-US" smtClean="0"/>
              <a:pPr/>
              <a:t>1/18/2019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552E092-F7CE-4BA8-885C-413FCF1E37F7}" type="slidenum">
              <a:rPr lang="en-US" smtClean="0"/>
              <a:pPr/>
              <a:t>‹#›</a:t>
            </a:fld>
            <a:endParaRPr lang="en-US"/>
          </a:p>
        </p:txBody>
      </p:sp>
    </p:spTree>
    <p:extLst>
      <p:ext uri="{BB962C8B-B14F-4D97-AF65-F5344CB8AC3E}">
        <p14:creationId xmlns:p14="http://schemas.microsoft.com/office/powerpoint/2010/main" xmlns="" val="4291389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407982-C054-42F7-AA66-C5049B30A947}" type="datetimeFigureOut">
              <a:rPr lang="en-US" smtClean="0"/>
              <a:pPr/>
              <a:t>1/18/2019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552E092-F7CE-4BA8-885C-413FCF1E37F7}" type="slidenum">
              <a:rPr lang="en-US" smtClean="0"/>
              <a:pPr/>
              <a:t>‹#›</a:t>
            </a:fld>
            <a:endParaRPr lang="en-US"/>
          </a:p>
        </p:txBody>
      </p:sp>
    </p:spTree>
    <p:extLst>
      <p:ext uri="{BB962C8B-B14F-4D97-AF65-F5344CB8AC3E}">
        <p14:creationId xmlns:p14="http://schemas.microsoft.com/office/powerpoint/2010/main" xmlns="" val="17453876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6407982-C054-42F7-AA66-C5049B30A947}" type="datetimeFigureOut">
              <a:rPr lang="en-US" smtClean="0"/>
              <a:pPr/>
              <a:t>1/18/2019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52E092-F7CE-4BA8-885C-413FCF1E37F7}" type="slidenum">
              <a:rPr lang="en-US" smtClean="0"/>
              <a:pPr/>
              <a:t>‹#›</a:t>
            </a:fld>
            <a:endParaRPr lang="en-US"/>
          </a:p>
        </p:txBody>
      </p:sp>
    </p:spTree>
    <p:extLst>
      <p:ext uri="{BB962C8B-B14F-4D97-AF65-F5344CB8AC3E}">
        <p14:creationId xmlns:p14="http://schemas.microsoft.com/office/powerpoint/2010/main" xmlns="" val="1357744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6407982-C054-42F7-AA66-C5049B30A947}" type="datetimeFigureOut">
              <a:rPr lang="en-US" smtClean="0"/>
              <a:pPr/>
              <a:t>1/18/2019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52E092-F7CE-4BA8-885C-413FCF1E37F7}" type="slidenum">
              <a:rPr lang="en-US" smtClean="0"/>
              <a:pPr/>
              <a:t>‹#›</a:t>
            </a:fld>
            <a:endParaRPr lang="en-US"/>
          </a:p>
        </p:txBody>
      </p:sp>
    </p:spTree>
    <p:extLst>
      <p:ext uri="{BB962C8B-B14F-4D97-AF65-F5344CB8AC3E}">
        <p14:creationId xmlns:p14="http://schemas.microsoft.com/office/powerpoint/2010/main" xmlns="" val="14880144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407982-C054-42F7-AA66-C5049B30A947}" type="datetimeFigureOut">
              <a:rPr lang="en-US" smtClean="0"/>
              <a:pPr/>
              <a:t>1/18/2019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52E092-F7CE-4BA8-885C-413FCF1E37F7}" type="slidenum">
              <a:rPr lang="en-US" smtClean="0"/>
              <a:pPr/>
              <a:t>‹#›</a:t>
            </a:fld>
            <a:endParaRPr lang="en-US"/>
          </a:p>
        </p:txBody>
      </p:sp>
    </p:spTree>
    <p:extLst>
      <p:ext uri="{BB962C8B-B14F-4D97-AF65-F5344CB8AC3E}">
        <p14:creationId xmlns:p14="http://schemas.microsoft.com/office/powerpoint/2010/main" xmlns="" val="68130931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30322E-576A-4E49-B281-EA1B491283EC}" type="datetimeFigureOut">
              <a:rPr lang="en-US" smtClean="0"/>
              <a:pPr/>
              <a:t>1/18/2019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0BBA64-D420-4A1F-AAC9-D494CDD408D7}" type="slidenum">
              <a:rPr lang="en-US" smtClean="0"/>
              <a:pPr/>
              <a:t>‹#›</a:t>
            </a:fld>
            <a:endParaRPr lang="en-US"/>
          </a:p>
        </p:txBody>
      </p:sp>
    </p:spTree>
    <p:extLst>
      <p:ext uri="{BB962C8B-B14F-4D97-AF65-F5344CB8AC3E}">
        <p14:creationId xmlns:p14="http://schemas.microsoft.com/office/powerpoint/2010/main" xmlns="" val="401934482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jpe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13.xml"/><Relationship Id="rId5" Type="http://schemas.openxmlformats.org/officeDocument/2006/relationships/image" Target="../media/image18.jpeg"/><Relationship Id="rId4" Type="http://schemas.openxmlformats.org/officeDocument/2006/relationships/image" Target="../media/image17.jpeg"/></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13.xml"/><Relationship Id="rId5" Type="http://schemas.openxmlformats.org/officeDocument/2006/relationships/image" Target="../media/image23.jpeg"/><Relationship Id="rId4" Type="http://schemas.openxmlformats.org/officeDocument/2006/relationships/image" Target="../media/image22.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3.xml"/><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www.missouriopioidstr.org/" TargetMode="Externa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279162" y="2239911"/>
            <a:ext cx="2814274" cy="2814274"/>
          </a:xfrm>
          <a:prstGeom prst="rect">
            <a:avLst/>
          </a:prstGeom>
        </p:spPr>
      </p:pic>
      <p:sp>
        <p:nvSpPr>
          <p:cNvPr id="2" name="Title 1"/>
          <p:cNvSpPr>
            <a:spLocks noGrp="1"/>
          </p:cNvSpPr>
          <p:nvPr>
            <p:ph type="ctrTitle"/>
          </p:nvPr>
        </p:nvSpPr>
        <p:spPr>
          <a:xfrm>
            <a:off x="304799" y="849573"/>
            <a:ext cx="8610600" cy="1470025"/>
          </a:xfrm>
        </p:spPr>
        <p:txBody>
          <a:bodyPr>
            <a:noAutofit/>
          </a:bodyPr>
          <a:lstStyle/>
          <a:p>
            <a:r>
              <a:rPr lang="en-US" sz="4800" b="1" dirty="0" smtClean="0"/>
              <a:t/>
            </a:r>
            <a:br>
              <a:rPr lang="en-US" sz="4800" b="1" dirty="0" smtClean="0"/>
            </a:br>
            <a:r>
              <a:rPr lang="en-US" sz="4400" b="1" dirty="0" smtClean="0">
                <a:solidFill>
                  <a:srgbClr val="AB1515"/>
                </a:solidFill>
              </a:rPr>
              <a:t>Missouri’s Opioid Crisis:</a:t>
            </a:r>
            <a:r>
              <a:rPr lang="en-US" sz="4400" b="1" dirty="0" smtClean="0"/>
              <a:t> </a:t>
            </a:r>
            <a:br>
              <a:rPr lang="en-US" sz="4400" b="1" dirty="0" smtClean="0"/>
            </a:br>
            <a:r>
              <a:rPr lang="en-US" sz="4400" b="1" dirty="0" smtClean="0"/>
              <a:t>What’s being done and </a:t>
            </a:r>
            <a:br>
              <a:rPr lang="en-US" sz="4400" b="1" dirty="0" smtClean="0"/>
            </a:br>
            <a:r>
              <a:rPr lang="en-US" sz="4400" b="1" dirty="0" smtClean="0"/>
              <a:t>how you can help</a:t>
            </a:r>
            <a:endParaRPr lang="en-US" sz="4800" dirty="0"/>
          </a:p>
        </p:txBody>
      </p:sp>
      <p:sp>
        <p:nvSpPr>
          <p:cNvPr id="3" name="Subtitle 2"/>
          <p:cNvSpPr>
            <a:spLocks noGrp="1"/>
          </p:cNvSpPr>
          <p:nvPr>
            <p:ph type="subTitle" idx="1"/>
          </p:nvPr>
        </p:nvSpPr>
        <p:spPr>
          <a:xfrm>
            <a:off x="838200" y="4974498"/>
            <a:ext cx="7696199" cy="1654902"/>
          </a:xfrm>
        </p:spPr>
        <p:txBody>
          <a:bodyPr>
            <a:normAutofit fontScale="85000" lnSpcReduction="20000"/>
          </a:bodyPr>
          <a:lstStyle/>
          <a:p>
            <a:r>
              <a:rPr lang="en-US" dirty="0" smtClean="0">
                <a:solidFill>
                  <a:schemeClr val="tx1"/>
                </a:solidFill>
              </a:rPr>
              <a:t>Rachel P. Winograd, PhD</a:t>
            </a:r>
          </a:p>
          <a:p>
            <a:r>
              <a:rPr lang="en-US" dirty="0" smtClean="0">
                <a:solidFill>
                  <a:schemeClr val="tx1"/>
                </a:solidFill>
              </a:rPr>
              <a:t>Missouri Institute of Mental Health, University of Missouri-St. Louis</a:t>
            </a:r>
          </a:p>
          <a:p>
            <a:r>
              <a:rPr lang="en-US" i="1" dirty="0" smtClean="0">
                <a:solidFill>
                  <a:schemeClr val="tx1"/>
                </a:solidFill>
              </a:rPr>
              <a:t>In partnership with </a:t>
            </a:r>
          </a:p>
          <a:p>
            <a:r>
              <a:rPr lang="en-US" dirty="0" smtClean="0">
                <a:solidFill>
                  <a:schemeClr val="tx1"/>
                </a:solidFill>
              </a:rPr>
              <a:t>The Missouri Department of Mental Health, Division of Behavioral Health</a:t>
            </a:r>
            <a:endParaRPr lang="en-US" dirty="0">
              <a:solidFill>
                <a:schemeClr val="tx1"/>
              </a:solidFill>
            </a:endParaRPr>
          </a:p>
        </p:txBody>
      </p:sp>
    </p:spTree>
    <p:extLst>
      <p:ext uri="{BB962C8B-B14F-4D97-AF65-F5344CB8AC3E}">
        <p14:creationId xmlns:p14="http://schemas.microsoft.com/office/powerpoint/2010/main" xmlns="" val="32615255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xmlns="" val="3348206386"/>
              </p:ext>
            </p:extLst>
          </p:nvPr>
        </p:nvGraphicFramePr>
        <p:xfrm>
          <a:off x="167951" y="228599"/>
          <a:ext cx="8595049" cy="5721459"/>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0" y="5950059"/>
            <a:ext cx="9144000" cy="646331"/>
          </a:xfrm>
          <a:prstGeom prst="rect">
            <a:avLst/>
          </a:prstGeom>
          <a:noFill/>
        </p:spPr>
        <p:txBody>
          <a:bodyPr wrap="square" rtlCol="0">
            <a:spAutoFit/>
          </a:bodyPr>
          <a:lstStyle/>
          <a:p>
            <a:r>
              <a:rPr lang="en-US" sz="1400" dirty="0" smtClean="0"/>
              <a:t>**Ethnicity is separate from race, these individuals are also included somewhere in the race counts</a:t>
            </a:r>
            <a:r>
              <a:rPr lang="en-US" dirty="0" smtClean="0"/>
              <a:t>				</a:t>
            </a:r>
            <a:endParaRPr lang="en-US" dirty="0"/>
          </a:p>
        </p:txBody>
      </p:sp>
      <p:sp>
        <p:nvSpPr>
          <p:cNvPr id="5" name="Rectangle 4"/>
          <p:cNvSpPr/>
          <p:nvPr/>
        </p:nvSpPr>
        <p:spPr>
          <a:xfrm>
            <a:off x="0" y="6273225"/>
            <a:ext cx="9144000" cy="584775"/>
          </a:xfrm>
          <a:prstGeom prst="rect">
            <a:avLst/>
          </a:prstGeom>
        </p:spPr>
        <p:txBody>
          <a:bodyPr wrap="square">
            <a:spAutoFit/>
          </a:bodyPr>
          <a:lstStyle/>
          <a:p>
            <a:r>
              <a:rPr lang="en-US" sz="1600" b="1" i="1" dirty="0" smtClean="0"/>
              <a:t>*Data sources: Department </a:t>
            </a:r>
            <a:r>
              <a:rPr lang="en-US" sz="1600" b="1" i="1" dirty="0"/>
              <a:t>of Health and Senior </a:t>
            </a:r>
            <a:r>
              <a:rPr lang="en-US" sz="1600" b="1" i="1" dirty="0" smtClean="0"/>
              <a:t>Services (2016), </a:t>
            </a:r>
            <a:r>
              <a:rPr lang="en-US" sz="1600" b="1" i="1" dirty="0"/>
              <a:t>Bureau of Vital </a:t>
            </a:r>
            <a:r>
              <a:rPr lang="en-US" sz="1600" b="1" i="1" dirty="0" smtClean="0"/>
              <a:t>Statistics(2016), </a:t>
            </a:r>
            <a:r>
              <a:rPr lang="en-US" sz="1600" b="1" i="1" dirty="0"/>
              <a:t>Missouri Census Data Center (2016</a:t>
            </a:r>
            <a:r>
              <a:rPr lang="en-US" sz="1600" b="1" i="1" dirty="0" smtClean="0"/>
              <a:t>)  </a:t>
            </a:r>
            <a:endParaRPr lang="en-US" sz="1600" dirty="0"/>
          </a:p>
        </p:txBody>
      </p:sp>
      <p:sp>
        <p:nvSpPr>
          <p:cNvPr id="4" name="Oval 3"/>
          <p:cNvSpPr/>
          <p:nvPr/>
        </p:nvSpPr>
        <p:spPr>
          <a:xfrm>
            <a:off x="448984" y="3489368"/>
            <a:ext cx="7780616" cy="987381"/>
          </a:xfrm>
          <a:prstGeom prst="ellipse">
            <a:avLst/>
          </a:prstGeom>
          <a:noFill/>
          <a:ln w="539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08433398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225" y="383674"/>
            <a:ext cx="7772400" cy="1088068"/>
          </a:xfrm>
        </p:spPr>
        <p:txBody>
          <a:bodyPr>
            <a:normAutofit fontScale="90000"/>
          </a:bodyPr>
          <a:lstStyle/>
          <a:p>
            <a:r>
              <a:rPr lang="en-US" dirty="0" smtClean="0"/>
              <a:t>What’s being done around the world to address the epidemic</a:t>
            </a:r>
            <a:endParaRPr lang="en-US" dirty="0"/>
          </a:p>
        </p:txBody>
      </p:sp>
      <p:sp>
        <p:nvSpPr>
          <p:cNvPr id="3" name="Content Placeholder 2"/>
          <p:cNvSpPr>
            <a:spLocks noGrp="1"/>
          </p:cNvSpPr>
          <p:nvPr>
            <p:ph sz="half" idx="1"/>
          </p:nvPr>
        </p:nvSpPr>
        <p:spPr>
          <a:xfrm>
            <a:off x="0" y="1740573"/>
            <a:ext cx="3306643" cy="3925997"/>
          </a:xfrm>
        </p:spPr>
        <p:txBody>
          <a:bodyPr>
            <a:normAutofit/>
          </a:bodyPr>
          <a:lstStyle/>
          <a:p>
            <a:r>
              <a:rPr lang="en-US" b="1" dirty="0" smtClean="0"/>
              <a:t>Prevention</a:t>
            </a:r>
          </a:p>
          <a:p>
            <a:pPr marL="742950" lvl="1" indent="-285750">
              <a:lnSpc>
                <a:spcPct val="100000"/>
              </a:lnSpc>
              <a:spcBef>
                <a:spcPts val="400"/>
              </a:spcBef>
              <a:spcAft>
                <a:spcPts val="700"/>
              </a:spcAft>
              <a:buClr>
                <a:srgbClr val="EF4036"/>
              </a:buClr>
              <a:buSzPct val="100000"/>
            </a:pPr>
            <a:r>
              <a:rPr lang="en-US" sz="2100" dirty="0">
                <a:latin typeface="Myriad Pro" pitchFamily="34" charset="0"/>
              </a:rPr>
              <a:t>Prescription drug monitoring</a:t>
            </a:r>
          </a:p>
          <a:p>
            <a:pPr marL="742950" lvl="1" indent="-285750">
              <a:lnSpc>
                <a:spcPct val="100000"/>
              </a:lnSpc>
              <a:spcBef>
                <a:spcPts val="400"/>
              </a:spcBef>
              <a:spcAft>
                <a:spcPts val="700"/>
              </a:spcAft>
              <a:buClr>
                <a:srgbClr val="EF4036"/>
              </a:buClr>
              <a:buSzPct val="100000"/>
            </a:pPr>
            <a:r>
              <a:rPr lang="en-US" sz="2100" dirty="0">
                <a:latin typeface="Myriad Pro" pitchFamily="34" charset="0"/>
              </a:rPr>
              <a:t>Mental health parity laws</a:t>
            </a:r>
          </a:p>
          <a:p>
            <a:pPr marL="742950" lvl="1" indent="-285750">
              <a:lnSpc>
                <a:spcPct val="100000"/>
              </a:lnSpc>
              <a:spcBef>
                <a:spcPts val="400"/>
              </a:spcBef>
              <a:spcAft>
                <a:spcPts val="700"/>
              </a:spcAft>
              <a:buClr>
                <a:srgbClr val="EF4036"/>
              </a:buClr>
              <a:buSzPct val="100000"/>
            </a:pPr>
            <a:r>
              <a:rPr lang="en-US" sz="2100" dirty="0">
                <a:latin typeface="Myriad Pro" pitchFamily="34" charset="0"/>
              </a:rPr>
              <a:t>Prescribing guidelines</a:t>
            </a:r>
          </a:p>
          <a:p>
            <a:pPr marL="742950" lvl="1" indent="-285750">
              <a:lnSpc>
                <a:spcPct val="100000"/>
              </a:lnSpc>
              <a:spcBef>
                <a:spcPts val="400"/>
              </a:spcBef>
              <a:spcAft>
                <a:spcPts val="700"/>
              </a:spcAft>
              <a:buClr>
                <a:srgbClr val="EF4036"/>
              </a:buClr>
              <a:buSzPct val="100000"/>
            </a:pPr>
            <a:r>
              <a:rPr lang="en-US" sz="2100" dirty="0">
                <a:latin typeface="Myriad Pro" pitchFamily="34" charset="0"/>
              </a:rPr>
              <a:t>Alternative pain treatments</a:t>
            </a:r>
          </a:p>
          <a:p>
            <a:pPr lvl="1"/>
            <a:endParaRPr lang="en-US" dirty="0" smtClean="0"/>
          </a:p>
        </p:txBody>
      </p:sp>
      <p:sp>
        <p:nvSpPr>
          <p:cNvPr id="5" name="Content Placeholder 4"/>
          <p:cNvSpPr>
            <a:spLocks noGrp="1"/>
          </p:cNvSpPr>
          <p:nvPr>
            <p:ph sz="half" idx="2"/>
          </p:nvPr>
        </p:nvSpPr>
        <p:spPr>
          <a:xfrm>
            <a:off x="5401159" y="1740573"/>
            <a:ext cx="3807935" cy="3017520"/>
          </a:xfrm>
        </p:spPr>
        <p:txBody>
          <a:bodyPr>
            <a:normAutofit/>
          </a:bodyPr>
          <a:lstStyle/>
          <a:p>
            <a:r>
              <a:rPr lang="en-US" b="1" dirty="0" smtClean="0"/>
              <a:t>Harm </a:t>
            </a:r>
            <a:r>
              <a:rPr lang="en-US" b="1" dirty="0"/>
              <a:t>Reduction</a:t>
            </a:r>
          </a:p>
          <a:p>
            <a:pPr marL="742950" lvl="1" indent="-285750">
              <a:lnSpc>
                <a:spcPct val="100000"/>
              </a:lnSpc>
              <a:spcBef>
                <a:spcPts val="400"/>
              </a:spcBef>
              <a:spcAft>
                <a:spcPts val="700"/>
              </a:spcAft>
              <a:buClr>
                <a:srgbClr val="EF4036"/>
              </a:buClr>
              <a:buSzPct val="100000"/>
            </a:pPr>
            <a:r>
              <a:rPr lang="en-US" sz="2100" dirty="0">
                <a:latin typeface="Myriad Pro" pitchFamily="34" charset="0"/>
              </a:rPr>
              <a:t>Syringe access</a:t>
            </a:r>
          </a:p>
          <a:p>
            <a:pPr marL="742950" lvl="1" indent="-285750">
              <a:lnSpc>
                <a:spcPct val="100000"/>
              </a:lnSpc>
              <a:spcBef>
                <a:spcPts val="400"/>
              </a:spcBef>
              <a:spcAft>
                <a:spcPts val="700"/>
              </a:spcAft>
              <a:buClr>
                <a:srgbClr val="EF4036"/>
              </a:buClr>
              <a:buSzPct val="100000"/>
            </a:pPr>
            <a:r>
              <a:rPr lang="en-US" sz="2100" dirty="0">
                <a:latin typeface="Myriad Pro" pitchFamily="34" charset="0"/>
              </a:rPr>
              <a:t>Safe consumption sites</a:t>
            </a:r>
          </a:p>
          <a:p>
            <a:pPr marL="742950" lvl="1" indent="-285750">
              <a:lnSpc>
                <a:spcPct val="100000"/>
              </a:lnSpc>
              <a:spcBef>
                <a:spcPts val="400"/>
              </a:spcBef>
              <a:spcAft>
                <a:spcPts val="700"/>
              </a:spcAft>
              <a:buClr>
                <a:srgbClr val="EF4036"/>
              </a:buClr>
              <a:buSzPct val="100000"/>
            </a:pPr>
            <a:r>
              <a:rPr lang="en-US" sz="2100" dirty="0">
                <a:latin typeface="Myriad Pro" pitchFamily="34" charset="0"/>
              </a:rPr>
              <a:t>Good Samaritan laws</a:t>
            </a:r>
          </a:p>
          <a:p>
            <a:pPr marL="742950" lvl="1" indent="-285750">
              <a:lnSpc>
                <a:spcPct val="100000"/>
              </a:lnSpc>
              <a:spcBef>
                <a:spcPts val="400"/>
              </a:spcBef>
              <a:spcAft>
                <a:spcPts val="700"/>
              </a:spcAft>
              <a:buClr>
                <a:srgbClr val="EF4036"/>
              </a:buClr>
              <a:buSzPct val="100000"/>
            </a:pPr>
            <a:r>
              <a:rPr lang="en-US" sz="2100" dirty="0">
                <a:latin typeface="Myriad Pro" pitchFamily="34" charset="0"/>
              </a:rPr>
              <a:t>Increased access to overdose education and naloxone</a:t>
            </a:r>
          </a:p>
          <a:p>
            <a:pPr marL="342900" lvl="1" indent="0">
              <a:buNone/>
            </a:pPr>
            <a:endParaRPr lang="en-US" dirty="0" smtClean="0"/>
          </a:p>
        </p:txBody>
      </p:sp>
      <p:sp>
        <p:nvSpPr>
          <p:cNvPr id="6" name="Content Placeholder 4"/>
          <p:cNvSpPr txBox="1">
            <a:spLocks/>
          </p:cNvSpPr>
          <p:nvPr/>
        </p:nvSpPr>
        <p:spPr>
          <a:xfrm>
            <a:off x="2968961" y="1769168"/>
            <a:ext cx="2751703" cy="2628900"/>
          </a:xfrm>
          <a:prstGeom prst="rect">
            <a:avLst/>
          </a:prstGeom>
          <a:ln>
            <a:noFill/>
          </a:ln>
          <a:effectLst/>
        </p:spPr>
        <p:txBody>
          <a:bodyPr vert="horz" lIns="68580" tIns="34290" rIns="68580" bIns="34290" rtlCol="0">
            <a:normAutofit/>
          </a:bodyPr>
          <a:lstStyle>
            <a:lvl1pPr marL="342900" indent="-342900" algn="l" defTabSz="914400" rtl="0" eaLnBrk="1" latinLnBrk="0" hangingPunct="1">
              <a:lnSpc>
                <a:spcPct val="100000"/>
              </a:lnSpc>
              <a:spcBef>
                <a:spcPts val="400"/>
              </a:spcBef>
              <a:spcAft>
                <a:spcPts val="700"/>
              </a:spcAft>
              <a:buClr>
                <a:srgbClr val="009344"/>
              </a:buClr>
              <a:buSzPct val="110000"/>
              <a:buFont typeface="Wingdings" pitchFamily="2" charset="2"/>
              <a:buChar char="§"/>
              <a:defRPr sz="3200" kern="1200">
                <a:solidFill>
                  <a:schemeClr val="tx1"/>
                </a:solidFill>
                <a:latin typeface="Myriad Pro" pitchFamily="34" charset="0"/>
                <a:ea typeface="+mn-ea"/>
                <a:cs typeface="+mn-cs"/>
              </a:defRPr>
            </a:lvl1pPr>
            <a:lvl2pPr marL="742950" indent="-285750" algn="l" defTabSz="914400" rtl="0" eaLnBrk="1" latinLnBrk="0" hangingPunct="1">
              <a:lnSpc>
                <a:spcPct val="100000"/>
              </a:lnSpc>
              <a:spcBef>
                <a:spcPts val="400"/>
              </a:spcBef>
              <a:spcAft>
                <a:spcPts val="700"/>
              </a:spcAft>
              <a:buClr>
                <a:srgbClr val="EF4036"/>
              </a:buClr>
              <a:buSzPct val="100000"/>
              <a:buFont typeface="Arial" pitchFamily="34" charset="0"/>
              <a:buChar char="•"/>
              <a:defRPr sz="2800" kern="1200">
                <a:solidFill>
                  <a:schemeClr val="tx1"/>
                </a:solidFill>
                <a:latin typeface="Myriad Pro" pitchFamily="34" charset="0"/>
                <a:ea typeface="+mn-ea"/>
                <a:cs typeface="+mn-cs"/>
              </a:defRPr>
            </a:lvl2pPr>
            <a:lvl3pPr marL="1143000" indent="-228600" algn="l" defTabSz="914400" rtl="0" eaLnBrk="1" latinLnBrk="0" hangingPunct="1">
              <a:lnSpc>
                <a:spcPct val="100000"/>
              </a:lnSpc>
              <a:spcBef>
                <a:spcPts val="400"/>
              </a:spcBef>
              <a:spcAft>
                <a:spcPts val="700"/>
              </a:spcAft>
              <a:buClr>
                <a:srgbClr val="009344"/>
              </a:buClr>
              <a:buSzPct val="60000"/>
              <a:buFont typeface="Wingdings" pitchFamily="2" charset="2"/>
              <a:buChar char="q"/>
              <a:defRPr sz="2400" kern="1200">
                <a:solidFill>
                  <a:schemeClr val="tx1"/>
                </a:solidFill>
                <a:latin typeface="Myriad Pro" pitchFamily="34" charset="0"/>
                <a:ea typeface="+mn-ea"/>
                <a:cs typeface="+mn-cs"/>
              </a:defRPr>
            </a:lvl3pPr>
            <a:lvl4pPr marL="1600200" indent="-228600" algn="l" defTabSz="914400" rtl="0" eaLnBrk="1" latinLnBrk="0" hangingPunct="1">
              <a:lnSpc>
                <a:spcPct val="100000"/>
              </a:lnSpc>
              <a:spcBef>
                <a:spcPts val="400"/>
              </a:spcBef>
              <a:spcAft>
                <a:spcPts val="700"/>
              </a:spcAft>
              <a:buClr>
                <a:srgbClr val="EF4036"/>
              </a:buClr>
              <a:buSzPct val="85000"/>
              <a:buFont typeface="Wingdings" pitchFamily="2" charset="2"/>
              <a:buChar char="Ø"/>
              <a:defRPr sz="2000" kern="1200">
                <a:solidFill>
                  <a:schemeClr val="tx1"/>
                </a:solidFill>
                <a:latin typeface="Myriad Pro" pitchFamily="34" charset="0"/>
                <a:ea typeface="+mn-ea"/>
                <a:cs typeface="+mn-cs"/>
              </a:defRPr>
            </a:lvl4pPr>
            <a:lvl5pPr marL="2057400" indent="-228600" algn="l" defTabSz="914400" rtl="0" eaLnBrk="1" latinLnBrk="0" hangingPunct="1">
              <a:lnSpc>
                <a:spcPct val="100000"/>
              </a:lnSpc>
              <a:spcBef>
                <a:spcPts val="400"/>
              </a:spcBef>
              <a:spcAft>
                <a:spcPts val="700"/>
              </a:spcAft>
              <a:buClr>
                <a:srgbClr val="009344"/>
              </a:buClr>
              <a:buSzPct val="85000"/>
              <a:buFont typeface="Arial" pitchFamily="34" charset="0"/>
              <a:buChar char="»"/>
              <a:defRPr sz="2000" kern="1200">
                <a:solidFill>
                  <a:schemeClr val="tx1"/>
                </a:solidFill>
                <a:latin typeface="Myriad Pro"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b="1" dirty="0"/>
              <a:t>Treatment</a:t>
            </a:r>
          </a:p>
          <a:p>
            <a:pPr lvl="1"/>
            <a:r>
              <a:rPr lang="en-US" sz="2100" dirty="0"/>
              <a:t>Expanded access to </a:t>
            </a:r>
            <a:r>
              <a:rPr lang="en-US" sz="2100" dirty="0" smtClean="0"/>
              <a:t>medical treatment for OUD</a:t>
            </a:r>
            <a:endParaRPr lang="en-US" sz="2100" dirty="0"/>
          </a:p>
          <a:p>
            <a:pPr marL="342900" lvl="1" indent="0">
              <a:buNone/>
            </a:pPr>
            <a:endParaRPr lang="en-US" sz="2100" dirty="0"/>
          </a:p>
        </p:txBody>
      </p:sp>
      <p:pic>
        <p:nvPicPr>
          <p:cNvPr id="1026" name="Picture 2" descr="Image result for arrow"/>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rot="5400000">
            <a:off x="4675729" y="5435160"/>
            <a:ext cx="524106" cy="2302989"/>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Box 3"/>
          <p:cNvSpPr txBox="1"/>
          <p:nvPr/>
        </p:nvSpPr>
        <p:spPr>
          <a:xfrm>
            <a:off x="3013090" y="4967771"/>
            <a:ext cx="4791989" cy="1261884"/>
          </a:xfrm>
          <a:prstGeom prst="rect">
            <a:avLst/>
          </a:prstGeom>
          <a:noFill/>
        </p:spPr>
        <p:txBody>
          <a:bodyPr wrap="square" rtlCol="0">
            <a:spAutoFit/>
          </a:bodyPr>
          <a:lstStyle/>
          <a:p>
            <a:pPr marL="285750" indent="-285750" algn="ctr">
              <a:buFont typeface="Arial" panose="020B0604020202020204" pitchFamily="34" charset="0"/>
              <a:buChar char="•"/>
            </a:pPr>
            <a:r>
              <a:rPr lang="en-US" sz="2400" b="1" dirty="0" smtClean="0">
                <a:latin typeface="Myriad Pro"/>
              </a:rPr>
              <a:t>Recovery</a:t>
            </a:r>
          </a:p>
          <a:p>
            <a:pPr marL="742950" lvl="1" indent="-285750">
              <a:buFont typeface="Arial" panose="020B0604020202020204" pitchFamily="34" charset="0"/>
              <a:buChar char="•"/>
            </a:pPr>
            <a:endParaRPr lang="en-US" sz="900" dirty="0" smtClean="0">
              <a:latin typeface="Myriad Pro"/>
            </a:endParaRPr>
          </a:p>
          <a:p>
            <a:pPr marL="742950" lvl="1" indent="-285750">
              <a:buFont typeface="Arial" panose="020B0604020202020204" pitchFamily="34" charset="0"/>
              <a:buChar char="•"/>
            </a:pPr>
            <a:r>
              <a:rPr lang="en-US" sz="2000" dirty="0" smtClean="0">
                <a:latin typeface="Myriad Pro"/>
              </a:rPr>
              <a:t>Peer support, Community, Domains of health and wellness </a:t>
            </a:r>
            <a:endParaRPr lang="en-US" sz="2000" dirty="0">
              <a:latin typeface="Myriad Pro"/>
            </a:endParaRPr>
          </a:p>
        </p:txBody>
      </p:sp>
      <p:pic>
        <p:nvPicPr>
          <p:cNvPr id="8" name="Picture 2" descr="Image result for arrow"/>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rot="5400000">
            <a:off x="1546666" y="5444453"/>
            <a:ext cx="524106" cy="2302989"/>
          </a:xfrm>
          <a:prstGeom prst="rect">
            <a:avLst/>
          </a:prstGeom>
          <a:noFill/>
          <a:extLst>
            <a:ext uri="{909E8E84-426E-40DD-AFC4-6F175D3DCCD1}">
              <a14:hiddenFill xmlns:a14="http://schemas.microsoft.com/office/drawing/2010/main" xmlns="">
                <a:solidFill>
                  <a:srgbClr val="FFFFFF"/>
                </a:solidFill>
              </a14:hiddenFill>
            </a:ext>
          </a:extLst>
        </p:spPr>
      </p:pic>
      <p:pic>
        <p:nvPicPr>
          <p:cNvPr id="9" name="Picture 2" descr="Image result for arrow"/>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rot="5400000">
            <a:off x="7730452" y="5435160"/>
            <a:ext cx="524106" cy="2302989"/>
          </a:xfrm>
          <a:prstGeom prst="rect">
            <a:avLst/>
          </a:prstGeom>
          <a:noFill/>
          <a:extLst>
            <a:ext uri="{909E8E84-426E-40DD-AFC4-6F175D3DCCD1}">
              <a14:hiddenFill xmlns:a14="http://schemas.microsoft.com/office/drawing/2010/main" xmlns="">
                <a:solidFill>
                  <a:srgbClr val="FFFFFF"/>
                </a:solidFill>
              </a14:hiddenFill>
            </a:ext>
          </a:extLst>
        </p:spPr>
      </p:pic>
      <p:sp>
        <p:nvSpPr>
          <p:cNvPr id="7" name="Arc 6"/>
          <p:cNvSpPr/>
          <p:nvPr/>
        </p:nvSpPr>
        <p:spPr>
          <a:xfrm rot="7705970">
            <a:off x="3555742" y="906902"/>
            <a:ext cx="2605159" cy="4611884"/>
          </a:xfrm>
          <a:prstGeom prst="arc">
            <a:avLst/>
          </a:prstGeom>
          <a:ln w="66675">
            <a:solidFill>
              <a:schemeClr val="accent5">
                <a:lumMod val="75000"/>
              </a:schemeClr>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en-US">
              <a:ln w="0"/>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xmlns="" val="471225400"/>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833924" y="2529828"/>
            <a:ext cx="7886700" cy="1325563"/>
          </a:xfrm>
        </p:spPr>
        <p:txBody>
          <a:bodyPr>
            <a:noAutofit/>
          </a:bodyPr>
          <a:lstStyle/>
          <a:p>
            <a:pPr algn="ctr"/>
            <a:r>
              <a:rPr lang="en-US" sz="5400" b="1" dirty="0" smtClean="0"/>
              <a:t>Missouri’s Opioid Use Prevention Efforts</a:t>
            </a:r>
            <a:endParaRPr lang="en-US" sz="5400" b="1" dirty="0"/>
          </a:p>
        </p:txBody>
      </p:sp>
    </p:spTree>
    <p:extLst>
      <p:ext uri="{BB962C8B-B14F-4D97-AF65-F5344CB8AC3E}">
        <p14:creationId xmlns:p14="http://schemas.microsoft.com/office/powerpoint/2010/main" xmlns="" val="8805624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cstate="print"/>
          <a:stretch>
            <a:fillRect/>
          </a:stretch>
        </p:blipFill>
        <p:spPr>
          <a:xfrm>
            <a:off x="6700527" y="1846548"/>
            <a:ext cx="2278956" cy="1465043"/>
          </a:xfrm>
          <a:prstGeom prst="rect">
            <a:avLst/>
          </a:prstGeom>
        </p:spPr>
      </p:pic>
      <p:sp>
        <p:nvSpPr>
          <p:cNvPr id="5" name="TextBox 4"/>
          <p:cNvSpPr txBox="1"/>
          <p:nvPr/>
        </p:nvSpPr>
        <p:spPr>
          <a:xfrm>
            <a:off x="-5550" y="1213520"/>
            <a:ext cx="2094808" cy="3539430"/>
          </a:xfrm>
          <a:prstGeom prst="rect">
            <a:avLst/>
          </a:prstGeom>
          <a:noFill/>
        </p:spPr>
        <p:txBody>
          <a:bodyPr wrap="square" rtlCol="0">
            <a:spAutoFit/>
          </a:bodyPr>
          <a:lstStyle/>
          <a:p>
            <a:pPr algn="ctr"/>
            <a:r>
              <a:rPr lang="en-US" sz="2800" b="1" dirty="0" smtClean="0"/>
              <a:t>Partnerships for Success Grant: </a:t>
            </a:r>
          </a:p>
          <a:p>
            <a:pPr algn="ctr"/>
            <a:r>
              <a:rPr lang="en-US" sz="2800" b="1" dirty="0" smtClean="0"/>
              <a:t>“</a:t>
            </a:r>
            <a:r>
              <a:rPr lang="en-US" sz="2800" b="1" dirty="0" smtClean="0">
                <a:solidFill>
                  <a:srgbClr val="C00000"/>
                </a:solidFill>
              </a:rPr>
              <a:t>Be under your own influence</a:t>
            </a:r>
            <a:r>
              <a:rPr lang="en-US" sz="2800" b="1" dirty="0" smtClean="0"/>
              <a:t>” campaign</a:t>
            </a:r>
          </a:p>
          <a:p>
            <a:pPr algn="ctr"/>
            <a:endParaRPr lang="en-US" sz="2800" b="1" dirty="0"/>
          </a:p>
        </p:txBody>
      </p:sp>
      <p:sp>
        <p:nvSpPr>
          <p:cNvPr id="6" name="TextBox 5"/>
          <p:cNvSpPr txBox="1"/>
          <p:nvPr/>
        </p:nvSpPr>
        <p:spPr>
          <a:xfrm>
            <a:off x="970384" y="4690525"/>
            <a:ext cx="3812229" cy="1200329"/>
          </a:xfrm>
          <a:prstGeom prst="rect">
            <a:avLst/>
          </a:prstGeom>
          <a:noFill/>
        </p:spPr>
        <p:txBody>
          <a:bodyPr wrap="square" rtlCol="0">
            <a:spAutoFit/>
          </a:bodyPr>
          <a:lstStyle/>
          <a:p>
            <a:pPr algn="ctr"/>
            <a:r>
              <a:rPr lang="en-US" sz="3600" b="1" dirty="0" smtClean="0">
                <a:solidFill>
                  <a:schemeClr val="accent2">
                    <a:lumMod val="50000"/>
                  </a:schemeClr>
                </a:solidFill>
              </a:rPr>
              <a:t>DMH Prevention Resource Centers</a:t>
            </a:r>
            <a:endParaRPr lang="en-US" sz="3600" b="1" dirty="0">
              <a:solidFill>
                <a:schemeClr val="accent2">
                  <a:lumMod val="50000"/>
                </a:schemeClr>
              </a:solidFill>
            </a:endParaRPr>
          </a:p>
        </p:txBody>
      </p:sp>
      <p:sp>
        <p:nvSpPr>
          <p:cNvPr id="7" name="TextBox 6"/>
          <p:cNvSpPr txBox="1"/>
          <p:nvPr/>
        </p:nvSpPr>
        <p:spPr>
          <a:xfrm>
            <a:off x="5886623" y="5706344"/>
            <a:ext cx="2808490" cy="954107"/>
          </a:xfrm>
          <a:prstGeom prst="rect">
            <a:avLst/>
          </a:prstGeom>
          <a:noFill/>
        </p:spPr>
        <p:txBody>
          <a:bodyPr wrap="square" rtlCol="0">
            <a:spAutoFit/>
          </a:bodyPr>
          <a:lstStyle/>
          <a:p>
            <a:pPr algn="ctr"/>
            <a:r>
              <a:rPr lang="en-US" sz="2800" b="1" dirty="0" err="1" smtClean="0">
                <a:solidFill>
                  <a:srgbClr val="C00000"/>
                </a:solidFill>
              </a:rPr>
              <a:t>Curiosity+Heroin</a:t>
            </a:r>
            <a:r>
              <a:rPr lang="en-US" sz="2800" b="1" dirty="0" smtClean="0">
                <a:solidFill>
                  <a:srgbClr val="C00000"/>
                </a:solidFill>
              </a:rPr>
              <a:t> </a:t>
            </a:r>
            <a:r>
              <a:rPr lang="en-US" sz="2800" b="1" dirty="0" smtClean="0"/>
              <a:t>Campaign</a:t>
            </a:r>
            <a:endParaRPr lang="en-US" sz="2800" b="1" dirty="0"/>
          </a:p>
        </p:txBody>
      </p:sp>
      <p:pic>
        <p:nvPicPr>
          <p:cNvPr id="10" name="Picture 9"/>
          <p:cNvPicPr>
            <a:picLocks noChangeAspect="1"/>
          </p:cNvPicPr>
          <p:nvPr/>
        </p:nvPicPr>
        <p:blipFill rotWithShape="1">
          <a:blip r:embed="rId3" cstate="print"/>
          <a:srcRect l="47794" t="20000" r="15660" b="14999"/>
          <a:stretch/>
        </p:blipFill>
        <p:spPr>
          <a:xfrm>
            <a:off x="2197856" y="612779"/>
            <a:ext cx="2584757" cy="2584757"/>
          </a:xfrm>
          <a:prstGeom prst="rect">
            <a:avLst/>
          </a:prstGeom>
        </p:spPr>
      </p:pic>
      <p:pic>
        <p:nvPicPr>
          <p:cNvPr id="11" name="Picture 10"/>
          <p:cNvPicPr>
            <a:picLocks noChangeAspect="1"/>
          </p:cNvPicPr>
          <p:nvPr/>
        </p:nvPicPr>
        <p:blipFill rotWithShape="1">
          <a:blip r:embed="rId4" cstate="print"/>
          <a:srcRect l="33734" t="36249" r="18480" b="43750"/>
          <a:stretch/>
        </p:blipFill>
        <p:spPr>
          <a:xfrm>
            <a:off x="5016569" y="3755318"/>
            <a:ext cx="3843881" cy="904442"/>
          </a:xfrm>
          <a:prstGeom prst="rect">
            <a:avLst/>
          </a:prstGeom>
        </p:spPr>
      </p:pic>
      <p:sp>
        <p:nvSpPr>
          <p:cNvPr id="15" name="TextBox 14"/>
          <p:cNvSpPr txBox="1"/>
          <p:nvPr/>
        </p:nvSpPr>
        <p:spPr>
          <a:xfrm>
            <a:off x="5124777" y="674911"/>
            <a:ext cx="3627466" cy="1077218"/>
          </a:xfrm>
          <a:prstGeom prst="rect">
            <a:avLst/>
          </a:prstGeom>
          <a:noFill/>
        </p:spPr>
        <p:txBody>
          <a:bodyPr wrap="square" rtlCol="0">
            <a:spAutoFit/>
          </a:bodyPr>
          <a:lstStyle/>
          <a:p>
            <a:pPr algn="r"/>
            <a:r>
              <a:rPr lang="en-US" sz="3200" b="1" dirty="0" smtClean="0"/>
              <a:t>MHA’s promotion of CDC Rx guidelines</a:t>
            </a:r>
            <a:endParaRPr lang="en-US" sz="3200" b="1" dirty="0"/>
          </a:p>
        </p:txBody>
      </p:sp>
    </p:spTree>
    <p:extLst>
      <p:ext uri="{BB962C8B-B14F-4D97-AF65-F5344CB8AC3E}">
        <p14:creationId xmlns:p14="http://schemas.microsoft.com/office/powerpoint/2010/main" xmlns="" val="37942273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What can </a:t>
            </a:r>
            <a:r>
              <a:rPr lang="en-US" sz="4000" b="1" dirty="0" smtClean="0">
                <a:solidFill>
                  <a:srgbClr val="FF0000"/>
                </a:solidFill>
              </a:rPr>
              <a:t>you</a:t>
            </a:r>
            <a:r>
              <a:rPr lang="en-US" sz="4000" b="1" dirty="0" smtClean="0"/>
              <a:t> do related to opioid use </a:t>
            </a:r>
            <a:r>
              <a:rPr lang="en-US" sz="3600" b="1" i="1" dirty="0"/>
              <a:t>prevention</a:t>
            </a:r>
            <a:r>
              <a:rPr lang="en-US" sz="4000" b="1" dirty="0" smtClean="0"/>
              <a:t>?</a:t>
            </a:r>
            <a:endParaRPr lang="en-US" sz="4000" b="1" dirty="0"/>
          </a:p>
        </p:txBody>
      </p:sp>
      <p:sp>
        <p:nvSpPr>
          <p:cNvPr id="3" name="Content Placeholder 2"/>
          <p:cNvSpPr>
            <a:spLocks noGrp="1"/>
          </p:cNvSpPr>
          <p:nvPr>
            <p:ph idx="1"/>
          </p:nvPr>
        </p:nvSpPr>
        <p:spPr>
          <a:xfrm>
            <a:off x="628650" y="1906622"/>
            <a:ext cx="7886700" cy="682495"/>
          </a:xfrm>
        </p:spPr>
        <p:txBody>
          <a:bodyPr>
            <a:normAutofit fontScale="77500" lnSpcReduction="20000"/>
          </a:bodyPr>
          <a:lstStyle/>
          <a:p>
            <a:r>
              <a:rPr lang="en-US" sz="3300" dirty="0" smtClean="0"/>
              <a:t>Comprehensive Drug Education for kids, not fear-mongering </a:t>
            </a:r>
          </a:p>
          <a:p>
            <a:endParaRPr lang="en-US" dirty="0"/>
          </a:p>
        </p:txBody>
      </p:sp>
      <p:sp>
        <p:nvSpPr>
          <p:cNvPr id="4" name="Content Placeholder 2"/>
          <p:cNvSpPr txBox="1">
            <a:spLocks/>
          </p:cNvSpPr>
          <p:nvPr/>
        </p:nvSpPr>
        <p:spPr>
          <a:xfrm>
            <a:off x="628650" y="2589117"/>
            <a:ext cx="7886700" cy="52846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Lock up and dispose of Rx meds</a:t>
            </a:r>
          </a:p>
          <a:p>
            <a:endParaRPr lang="en-US" dirty="0"/>
          </a:p>
        </p:txBody>
      </p:sp>
      <p:sp>
        <p:nvSpPr>
          <p:cNvPr id="5" name="Content Placeholder 2"/>
          <p:cNvSpPr txBox="1">
            <a:spLocks/>
          </p:cNvSpPr>
          <p:nvPr/>
        </p:nvSpPr>
        <p:spPr>
          <a:xfrm>
            <a:off x="628650" y="3337367"/>
            <a:ext cx="7886700" cy="52846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Avoid initiating Rx opioid therapy for chronic pain</a:t>
            </a:r>
          </a:p>
          <a:p>
            <a:endParaRPr lang="en-US" dirty="0"/>
          </a:p>
        </p:txBody>
      </p:sp>
      <p:sp>
        <p:nvSpPr>
          <p:cNvPr id="6" name="Content Placeholder 2"/>
          <p:cNvSpPr txBox="1">
            <a:spLocks/>
          </p:cNvSpPr>
          <p:nvPr/>
        </p:nvSpPr>
        <p:spPr>
          <a:xfrm>
            <a:off x="628650" y="4085617"/>
            <a:ext cx="7886700" cy="52846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“Start low, go slow”</a:t>
            </a:r>
          </a:p>
          <a:p>
            <a:endParaRPr lang="en-US" dirty="0"/>
          </a:p>
        </p:txBody>
      </p:sp>
      <p:sp>
        <p:nvSpPr>
          <p:cNvPr id="7" name="Content Placeholder 2"/>
          <p:cNvSpPr txBox="1">
            <a:spLocks/>
          </p:cNvSpPr>
          <p:nvPr/>
        </p:nvSpPr>
        <p:spPr>
          <a:xfrm>
            <a:off x="628650" y="4830019"/>
            <a:ext cx="7886700" cy="52846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Don’t stop abruptly or encourage anyone else to</a:t>
            </a:r>
          </a:p>
          <a:p>
            <a:endParaRPr lang="en-US" dirty="0"/>
          </a:p>
        </p:txBody>
      </p:sp>
      <p:sp>
        <p:nvSpPr>
          <p:cNvPr id="8" name="Content Placeholder 2"/>
          <p:cNvSpPr txBox="1">
            <a:spLocks/>
          </p:cNvSpPr>
          <p:nvPr/>
        </p:nvSpPr>
        <p:spPr>
          <a:xfrm>
            <a:off x="628650" y="5574421"/>
            <a:ext cx="7886700" cy="52846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Advocate for accessible and </a:t>
            </a:r>
            <a:r>
              <a:rPr lang="en-US" dirty="0" smtClean="0"/>
              <a:t>affordable non-narcotic </a:t>
            </a:r>
            <a:r>
              <a:rPr lang="en-US" dirty="0"/>
              <a:t>options for </a:t>
            </a:r>
            <a:r>
              <a:rPr lang="en-US" dirty="0" smtClean="0"/>
              <a:t>pain</a:t>
            </a:r>
            <a:endParaRPr lang="en-US" dirty="0"/>
          </a:p>
        </p:txBody>
      </p:sp>
    </p:spTree>
    <p:extLst>
      <p:ext uri="{BB962C8B-B14F-4D97-AF65-F5344CB8AC3E}">
        <p14:creationId xmlns:p14="http://schemas.microsoft.com/office/powerpoint/2010/main" xmlns="" val="1304465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P spid="6" grpId="0"/>
      <p:bldP spid="7"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9279" y="2529828"/>
            <a:ext cx="7886700" cy="1325563"/>
          </a:xfrm>
        </p:spPr>
        <p:txBody>
          <a:bodyPr>
            <a:noAutofit/>
          </a:bodyPr>
          <a:lstStyle/>
          <a:p>
            <a:pPr algn="ctr"/>
            <a:r>
              <a:rPr lang="en-US" sz="5400" b="1" dirty="0" smtClean="0"/>
              <a:t>Missouri’s Opioid Use Treatment Efforts</a:t>
            </a:r>
            <a:endParaRPr lang="en-US" sz="5400" b="1" dirty="0"/>
          </a:p>
        </p:txBody>
      </p:sp>
    </p:spTree>
    <p:extLst>
      <p:ext uri="{BB962C8B-B14F-4D97-AF65-F5344CB8AC3E}">
        <p14:creationId xmlns:p14="http://schemas.microsoft.com/office/powerpoint/2010/main" xmlns="" val="19829291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TR Blog Graphic-page-001.jp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281" t="25858" r="-281" b="10135"/>
          <a:stretch/>
        </p:blipFill>
        <p:spPr bwMode="auto">
          <a:xfrm>
            <a:off x="3522786" y="0"/>
            <a:ext cx="7145214"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Box 3"/>
          <p:cNvSpPr txBox="1"/>
          <p:nvPr/>
        </p:nvSpPr>
        <p:spPr>
          <a:xfrm>
            <a:off x="92770" y="2416906"/>
            <a:ext cx="3430016" cy="1938992"/>
          </a:xfrm>
          <a:prstGeom prst="rect">
            <a:avLst/>
          </a:prstGeom>
          <a:noFill/>
        </p:spPr>
        <p:txBody>
          <a:bodyPr wrap="square" rtlCol="0">
            <a:spAutoFit/>
          </a:bodyPr>
          <a:lstStyle/>
          <a:p>
            <a:pPr algn="ctr"/>
            <a:r>
              <a:rPr lang="en-US" sz="2000" dirty="0"/>
              <a:t>“Combined with coordinated collaboration and sophisticated evaluation,</a:t>
            </a:r>
          </a:p>
          <a:p>
            <a:pPr algn="ctr"/>
            <a:r>
              <a:rPr lang="en-US" sz="2000" dirty="0"/>
              <a:t>The Opioid STR project aims to </a:t>
            </a:r>
            <a:r>
              <a:rPr lang="en-US" sz="2000" i="1" dirty="0">
                <a:solidFill>
                  <a:srgbClr val="C00000"/>
                </a:solidFill>
              </a:rPr>
              <a:t>transform the system of care for OUD in Missouri.”</a:t>
            </a:r>
          </a:p>
        </p:txBody>
      </p:sp>
      <p:sp>
        <p:nvSpPr>
          <p:cNvPr id="5" name="TextBox 4"/>
          <p:cNvSpPr txBox="1"/>
          <p:nvPr/>
        </p:nvSpPr>
        <p:spPr>
          <a:xfrm>
            <a:off x="-170373" y="389479"/>
            <a:ext cx="3786679" cy="1754326"/>
          </a:xfrm>
          <a:prstGeom prst="rect">
            <a:avLst/>
          </a:prstGeom>
          <a:noFill/>
        </p:spPr>
        <p:txBody>
          <a:bodyPr wrap="none" rtlCol="0">
            <a:spAutoFit/>
          </a:bodyPr>
          <a:lstStyle/>
          <a:p>
            <a:pPr algn="ctr"/>
            <a:r>
              <a:rPr lang="en-US" sz="3600" dirty="0" smtClean="0"/>
              <a:t>Missouri’s State </a:t>
            </a:r>
          </a:p>
          <a:p>
            <a:pPr algn="ctr"/>
            <a:r>
              <a:rPr lang="en-US" sz="3600" dirty="0" smtClean="0"/>
              <a:t>Targeted Response</a:t>
            </a:r>
          </a:p>
          <a:p>
            <a:pPr algn="ctr"/>
            <a:r>
              <a:rPr lang="en-US" sz="3600" dirty="0" smtClean="0"/>
              <a:t>(Opioid STR &amp; SOR)</a:t>
            </a:r>
            <a:endParaRPr lang="en-US" sz="3600" dirty="0"/>
          </a:p>
        </p:txBody>
      </p:sp>
      <p:sp>
        <p:nvSpPr>
          <p:cNvPr id="6" name="5-Point Star 5"/>
          <p:cNvSpPr/>
          <p:nvPr/>
        </p:nvSpPr>
        <p:spPr>
          <a:xfrm>
            <a:off x="5289956" y="1565754"/>
            <a:ext cx="225672" cy="244257"/>
          </a:xfrm>
          <a:prstGeom prst="star5">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5-Point Star 8"/>
          <p:cNvSpPr/>
          <p:nvPr/>
        </p:nvSpPr>
        <p:spPr>
          <a:xfrm>
            <a:off x="5605194" y="1565753"/>
            <a:ext cx="225672" cy="244257"/>
          </a:xfrm>
          <a:prstGeom prst="star5">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5-Point Star 9"/>
          <p:cNvSpPr/>
          <p:nvPr/>
        </p:nvSpPr>
        <p:spPr>
          <a:xfrm>
            <a:off x="5901836" y="1565752"/>
            <a:ext cx="225672" cy="244257"/>
          </a:xfrm>
          <a:prstGeom prst="star5">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12697" y="4355898"/>
            <a:ext cx="2502102" cy="2502102"/>
          </a:xfrm>
          <a:prstGeom prst="rect">
            <a:avLst/>
          </a:prstGeom>
        </p:spPr>
      </p:pic>
    </p:spTree>
    <p:extLst>
      <p:ext uri="{BB962C8B-B14F-4D97-AF65-F5344CB8AC3E}">
        <p14:creationId xmlns:p14="http://schemas.microsoft.com/office/powerpoint/2010/main" xmlns="" val="37471150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Image result for agonist antagonist buprenorphine"/>
          <p:cNvPicPr>
            <a:picLocks noGrp="1" noChangeAspect="1" noChangeArrowheads="1"/>
          </p:cNvPicPr>
          <p:nvPr>
            <p:ph idx="1"/>
          </p:nvPr>
        </p:nvPicPr>
        <p:blipFill>
          <a:blip r:embed="rId2" cstate="print"/>
          <a:srcRect/>
          <a:stretch>
            <a:fillRect/>
          </a:stretch>
        </p:blipFill>
        <p:spPr bwMode="auto">
          <a:xfrm>
            <a:off x="521902" y="0"/>
            <a:ext cx="8125067" cy="6858000"/>
          </a:xfrm>
          <a:prstGeom prst="rect">
            <a:avLst/>
          </a:prstGeom>
          <a:noFill/>
        </p:spPr>
      </p:pic>
      <p:grpSp>
        <p:nvGrpSpPr>
          <p:cNvPr id="5" name="Group 4"/>
          <p:cNvGrpSpPr/>
          <p:nvPr/>
        </p:nvGrpSpPr>
        <p:grpSpPr>
          <a:xfrm>
            <a:off x="5295900" y="5754975"/>
            <a:ext cx="1592580" cy="400110"/>
            <a:chOff x="4800600" y="5099655"/>
            <a:chExt cx="1592580" cy="400110"/>
          </a:xfrm>
        </p:grpSpPr>
        <p:sp>
          <p:nvSpPr>
            <p:cNvPr id="3" name="Rectangle 2"/>
            <p:cNvSpPr/>
            <p:nvPr/>
          </p:nvSpPr>
          <p:spPr>
            <a:xfrm>
              <a:off x="4869180" y="5166360"/>
              <a:ext cx="1524000" cy="266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extBox 1"/>
            <p:cNvSpPr txBox="1"/>
            <p:nvPr/>
          </p:nvSpPr>
          <p:spPr>
            <a:xfrm>
              <a:off x="4800600" y="5099655"/>
              <a:ext cx="1592580" cy="400110"/>
            </a:xfrm>
            <a:prstGeom prst="rect">
              <a:avLst/>
            </a:prstGeom>
            <a:noFill/>
            <a:ln>
              <a:noFill/>
            </a:ln>
          </p:spPr>
          <p:txBody>
            <a:bodyPr wrap="square" rtlCol="0">
              <a:spAutoFit/>
            </a:bodyPr>
            <a:lstStyle/>
            <a:p>
              <a:r>
                <a:rPr lang="en-US" sz="2000" b="1" dirty="0" smtClean="0">
                  <a:solidFill>
                    <a:srgbClr val="58267E"/>
                  </a:solidFill>
                </a:rPr>
                <a:t>(Naltrexone)</a:t>
              </a:r>
              <a:endParaRPr lang="en-US" sz="2000" b="1" dirty="0">
                <a:solidFill>
                  <a:srgbClr val="58267E"/>
                </a:solidFill>
              </a:endParaRPr>
            </a:p>
          </p:txBody>
        </p:sp>
      </p:grpSp>
      <p:pic>
        <p:nvPicPr>
          <p:cNvPr id="1026" name="Picture 2" descr="Image result for bright light bulb"/>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289115" y="691662"/>
            <a:ext cx="1010823" cy="1430238"/>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descr="Image result for dim light bulb"/>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470774" y="3188677"/>
            <a:ext cx="1392115" cy="1392115"/>
          </a:xfrm>
          <a:prstGeom prst="rect">
            <a:avLst/>
          </a:prstGeom>
          <a:noFill/>
          <a:extLst>
            <a:ext uri="{909E8E84-426E-40DD-AFC4-6F175D3DCCD1}">
              <a14:hiddenFill xmlns:a14="http://schemas.microsoft.com/office/drawing/2010/main" xmlns="">
                <a:solidFill>
                  <a:srgbClr val="FFFFFF"/>
                </a:solidFill>
              </a14:hiddenFill>
            </a:ext>
          </a:extLst>
        </p:spPr>
      </p:pic>
      <p:pic>
        <p:nvPicPr>
          <p:cNvPr id="1030" name="Picture 6" descr="Image result for dim light bulb"/>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809592" y="4869180"/>
            <a:ext cx="1905000" cy="1905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520380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0" y="821094"/>
            <a:ext cx="9144000" cy="4901152"/>
          </a:xfrm>
          <a:prstGeom prst="rect">
            <a:avLst/>
          </a:prstGeom>
        </p:spPr>
      </p:pic>
    </p:spTree>
    <p:extLst>
      <p:ext uri="{BB962C8B-B14F-4D97-AF65-F5344CB8AC3E}">
        <p14:creationId xmlns:p14="http://schemas.microsoft.com/office/powerpoint/2010/main" xmlns="" val="16485110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457200"/>
            <a:ext cx="8229600" cy="563562"/>
          </a:xfrm>
        </p:spPr>
        <p:txBody>
          <a:bodyPr>
            <a:normAutofit fontScale="90000"/>
          </a:bodyPr>
          <a:lstStyle/>
          <a:p>
            <a:r>
              <a:rPr lang="en-US" b="1" dirty="0" smtClean="0"/>
              <a:t>Agonist therapy helps with more than “just” mortality</a:t>
            </a:r>
            <a:endParaRPr lang="en-US" b="1" dirty="0"/>
          </a:p>
        </p:txBody>
      </p:sp>
      <p:sp>
        <p:nvSpPr>
          <p:cNvPr id="3" name="Content Placeholder 2"/>
          <p:cNvSpPr>
            <a:spLocks noGrp="1"/>
          </p:cNvSpPr>
          <p:nvPr>
            <p:ph idx="1"/>
          </p:nvPr>
        </p:nvSpPr>
        <p:spPr>
          <a:xfrm>
            <a:off x="156117" y="1516566"/>
            <a:ext cx="8603166" cy="5334000"/>
          </a:xfrm>
        </p:spPr>
        <p:txBody>
          <a:bodyPr>
            <a:normAutofit fontScale="85000" lnSpcReduction="20000"/>
          </a:bodyPr>
          <a:lstStyle/>
          <a:p>
            <a:r>
              <a:rPr lang="en-US" sz="2600" dirty="0" smtClean="0"/>
              <a:t>Office-based </a:t>
            </a:r>
            <a:r>
              <a:rPr lang="en-US" sz="2600" dirty="0" err="1" smtClean="0"/>
              <a:t>Suboxone</a:t>
            </a:r>
            <a:r>
              <a:rPr lang="en-US" sz="2600" dirty="0" smtClean="0"/>
              <a:t> maintenance treatment </a:t>
            </a:r>
            <a:r>
              <a:rPr lang="en-US" sz="2600" dirty="0" smtClean="0">
                <a:sym typeface="Wingdings" panose="05000000000000000000" pitchFamily="2" charset="2"/>
              </a:rPr>
              <a:t></a:t>
            </a:r>
          </a:p>
          <a:p>
            <a:pPr lvl="1"/>
            <a:r>
              <a:rPr lang="en-US" sz="2600" dirty="0" smtClean="0">
                <a:sym typeface="Wingdings" panose="05000000000000000000" pitchFamily="2" charset="2"/>
              </a:rPr>
              <a:t>More likely to report </a:t>
            </a:r>
            <a:r>
              <a:rPr lang="en-US" sz="2600" dirty="0" smtClean="0">
                <a:solidFill>
                  <a:srgbClr val="FF0000"/>
                </a:solidFill>
                <a:sym typeface="Wingdings" panose="05000000000000000000" pitchFamily="2" charset="2"/>
              </a:rPr>
              <a:t>AA affiliation </a:t>
            </a:r>
            <a:r>
              <a:rPr lang="en-US" sz="2600" dirty="0" smtClean="0">
                <a:sym typeface="Wingdings" panose="05000000000000000000" pitchFamily="2" charset="2"/>
              </a:rPr>
              <a:t>(</a:t>
            </a:r>
            <a:r>
              <a:rPr lang="en-US" sz="2600" dirty="0" err="1" smtClean="0">
                <a:sym typeface="Wingdings" panose="05000000000000000000" pitchFamily="2" charset="2"/>
              </a:rPr>
              <a:t>homegroup</a:t>
            </a:r>
            <a:r>
              <a:rPr lang="en-US" sz="2600" dirty="0" smtClean="0">
                <a:sym typeface="Wingdings" panose="05000000000000000000" pitchFamily="2" charset="2"/>
              </a:rPr>
              <a:t>, sponsor, meeting attendance)</a:t>
            </a:r>
          </a:p>
          <a:p>
            <a:pPr lvl="1"/>
            <a:r>
              <a:rPr lang="en-US" sz="2600" dirty="0" smtClean="0">
                <a:sym typeface="Wingdings" panose="05000000000000000000" pitchFamily="2" charset="2"/>
              </a:rPr>
              <a:t>More likely to be </a:t>
            </a:r>
            <a:r>
              <a:rPr lang="en-US" sz="2600" dirty="0" smtClean="0">
                <a:solidFill>
                  <a:srgbClr val="FF0000"/>
                </a:solidFill>
                <a:sym typeface="Wingdings" panose="05000000000000000000" pitchFamily="2" charset="2"/>
              </a:rPr>
              <a:t>employed</a:t>
            </a:r>
          </a:p>
          <a:p>
            <a:pPr lvl="1"/>
            <a:r>
              <a:rPr lang="en-US" sz="2600" dirty="0" smtClean="0">
                <a:sym typeface="Wingdings" panose="05000000000000000000" pitchFamily="2" charset="2"/>
              </a:rPr>
              <a:t>Less likely to report:</a:t>
            </a:r>
          </a:p>
          <a:p>
            <a:pPr lvl="2"/>
            <a:r>
              <a:rPr lang="en-US" sz="2600" dirty="0">
                <a:sym typeface="Wingdings" panose="05000000000000000000" pitchFamily="2" charset="2"/>
              </a:rPr>
              <a:t>D</a:t>
            </a:r>
            <a:r>
              <a:rPr lang="en-US" sz="2600" dirty="0" smtClean="0">
                <a:sym typeface="Wingdings" panose="05000000000000000000" pitchFamily="2" charset="2"/>
              </a:rPr>
              <a:t>amaging a close </a:t>
            </a:r>
            <a:r>
              <a:rPr lang="en-US" sz="2600" dirty="0" smtClean="0">
                <a:solidFill>
                  <a:srgbClr val="FF0000"/>
                </a:solidFill>
                <a:sym typeface="Wingdings" panose="05000000000000000000" pitchFamily="2" charset="2"/>
              </a:rPr>
              <a:t>relationship</a:t>
            </a:r>
          </a:p>
          <a:p>
            <a:pPr lvl="2"/>
            <a:r>
              <a:rPr lang="en-US" sz="2600" dirty="0">
                <a:sym typeface="Wingdings" panose="05000000000000000000" pitchFamily="2" charset="2"/>
              </a:rPr>
              <a:t>D</a:t>
            </a:r>
            <a:r>
              <a:rPr lang="en-US" sz="2600" dirty="0" smtClean="0">
                <a:sym typeface="Wingdings" panose="05000000000000000000" pitchFamily="2" charset="2"/>
              </a:rPr>
              <a:t>oing regretful or impulsive things</a:t>
            </a:r>
          </a:p>
          <a:p>
            <a:pPr lvl="2"/>
            <a:r>
              <a:rPr lang="en-US" sz="2600" dirty="0">
                <a:sym typeface="Wingdings" panose="05000000000000000000" pitchFamily="2" charset="2"/>
              </a:rPr>
              <a:t>H</a:t>
            </a:r>
            <a:r>
              <a:rPr lang="en-US" sz="2600" dirty="0" smtClean="0">
                <a:sym typeface="Wingdings" panose="05000000000000000000" pitchFamily="2" charset="2"/>
              </a:rPr>
              <a:t>urting </a:t>
            </a:r>
            <a:r>
              <a:rPr lang="en-US" sz="2600" dirty="0" smtClean="0">
                <a:solidFill>
                  <a:srgbClr val="FF0000"/>
                </a:solidFill>
                <a:sym typeface="Wingdings" panose="05000000000000000000" pitchFamily="2" charset="2"/>
              </a:rPr>
              <a:t>family</a:t>
            </a:r>
          </a:p>
          <a:p>
            <a:pPr lvl="2"/>
            <a:r>
              <a:rPr lang="en-US" sz="2600" dirty="0" smtClean="0">
                <a:sym typeface="Wingdings" panose="05000000000000000000" pitchFamily="2" charset="2"/>
              </a:rPr>
              <a:t>Experiencing negative </a:t>
            </a:r>
            <a:r>
              <a:rPr lang="en-US" sz="2600" dirty="0" smtClean="0">
                <a:solidFill>
                  <a:srgbClr val="FF0000"/>
                </a:solidFill>
                <a:sym typeface="Wingdings" panose="05000000000000000000" pitchFamily="2" charset="2"/>
              </a:rPr>
              <a:t>personality</a:t>
            </a:r>
            <a:r>
              <a:rPr lang="en-US" sz="2600" dirty="0" smtClean="0">
                <a:sym typeface="Wingdings" panose="05000000000000000000" pitchFamily="2" charset="2"/>
              </a:rPr>
              <a:t> changes</a:t>
            </a:r>
          </a:p>
          <a:p>
            <a:pPr lvl="2"/>
            <a:r>
              <a:rPr lang="en-US" sz="2600" dirty="0" smtClean="0">
                <a:sym typeface="Wingdings" panose="05000000000000000000" pitchFamily="2" charset="2"/>
              </a:rPr>
              <a:t>Failing to do things </a:t>
            </a:r>
            <a:r>
              <a:rPr lang="en-US" sz="2600" dirty="0" smtClean="0">
                <a:solidFill>
                  <a:srgbClr val="FF0000"/>
                </a:solidFill>
                <a:sym typeface="Wingdings" panose="05000000000000000000" pitchFamily="2" charset="2"/>
              </a:rPr>
              <a:t>expected of them</a:t>
            </a:r>
          </a:p>
          <a:p>
            <a:pPr lvl="2"/>
            <a:r>
              <a:rPr lang="en-US" sz="2600" dirty="0" smtClean="0">
                <a:sym typeface="Wingdings" panose="05000000000000000000" pitchFamily="2" charset="2"/>
              </a:rPr>
              <a:t>Taking foolish </a:t>
            </a:r>
            <a:r>
              <a:rPr lang="en-US" sz="2600" dirty="0" smtClean="0">
                <a:solidFill>
                  <a:srgbClr val="FF0000"/>
                </a:solidFill>
                <a:sym typeface="Wingdings" panose="05000000000000000000" pitchFamily="2" charset="2"/>
              </a:rPr>
              <a:t>risks</a:t>
            </a:r>
          </a:p>
          <a:p>
            <a:pPr lvl="2"/>
            <a:r>
              <a:rPr lang="en-US" sz="2600" dirty="0" smtClean="0">
                <a:sym typeface="Wingdings" panose="05000000000000000000" pitchFamily="2" charset="2"/>
              </a:rPr>
              <a:t>Being unhappy</a:t>
            </a:r>
          </a:p>
          <a:p>
            <a:pPr lvl="2"/>
            <a:r>
              <a:rPr lang="en-US" sz="2600" dirty="0" smtClean="0">
                <a:sym typeface="Wingdings" panose="05000000000000000000" pitchFamily="2" charset="2"/>
              </a:rPr>
              <a:t>Having </a:t>
            </a:r>
            <a:r>
              <a:rPr lang="en-US" sz="2600" dirty="0" smtClean="0">
                <a:solidFill>
                  <a:srgbClr val="FF0000"/>
                </a:solidFill>
                <a:sym typeface="Wingdings" panose="05000000000000000000" pitchFamily="2" charset="2"/>
              </a:rPr>
              <a:t>money</a:t>
            </a:r>
            <a:r>
              <a:rPr lang="en-US" sz="2600" dirty="0" smtClean="0">
                <a:sym typeface="Wingdings" panose="05000000000000000000" pitchFamily="2" charset="2"/>
              </a:rPr>
              <a:t> problems</a:t>
            </a:r>
          </a:p>
          <a:p>
            <a:pPr lvl="1"/>
            <a:r>
              <a:rPr lang="en-US" sz="2600" dirty="0">
                <a:sym typeface="Wingdings" panose="05000000000000000000" pitchFamily="2" charset="2"/>
              </a:rPr>
              <a:t>Less likely to use other substances</a:t>
            </a:r>
          </a:p>
          <a:p>
            <a:pPr lvl="1"/>
            <a:r>
              <a:rPr lang="en-US" sz="3300" b="1" dirty="0">
                <a:solidFill>
                  <a:srgbClr val="FF0000"/>
                </a:solidFill>
                <a:sym typeface="Wingdings" panose="05000000000000000000" pitchFamily="2" charset="2"/>
              </a:rPr>
              <a:t>Less likely to use </a:t>
            </a:r>
            <a:r>
              <a:rPr lang="en-US" sz="3300" b="1" dirty="0" smtClean="0">
                <a:solidFill>
                  <a:srgbClr val="FF0000"/>
                </a:solidFill>
                <a:sym typeface="Wingdings" panose="05000000000000000000" pitchFamily="2" charset="2"/>
              </a:rPr>
              <a:t>heroin</a:t>
            </a:r>
          </a:p>
          <a:p>
            <a:pPr marL="914400" lvl="2" indent="0">
              <a:buNone/>
            </a:pPr>
            <a:endParaRPr lang="en-US" dirty="0"/>
          </a:p>
          <a:p>
            <a:pPr marL="0" indent="0">
              <a:buNone/>
            </a:pPr>
            <a:endParaRPr lang="en-US" sz="1800" dirty="0" smtClean="0"/>
          </a:p>
          <a:p>
            <a:pPr marL="0" indent="0">
              <a:buNone/>
            </a:pPr>
            <a:r>
              <a:rPr lang="en-US" sz="1800" dirty="0" err="1" smtClean="0"/>
              <a:t>Parran</a:t>
            </a:r>
            <a:r>
              <a:rPr lang="en-US" sz="1800" dirty="0"/>
              <a:t>, T. V., Adelman, C. A., </a:t>
            </a:r>
            <a:r>
              <a:rPr lang="en-US" sz="1800" dirty="0" err="1"/>
              <a:t>Merkin</a:t>
            </a:r>
            <a:r>
              <a:rPr lang="en-US" sz="1800" dirty="0"/>
              <a:t>, B., Pagano, M. E., </a:t>
            </a:r>
            <a:r>
              <a:rPr lang="en-US" sz="1800" dirty="0" err="1"/>
              <a:t>Defranco</a:t>
            </a:r>
            <a:r>
              <a:rPr lang="en-US" sz="1800" dirty="0"/>
              <a:t>, R., </a:t>
            </a:r>
            <a:r>
              <a:rPr lang="en-US" sz="1800" dirty="0" err="1"/>
              <a:t>Ionescu</a:t>
            </a:r>
            <a:r>
              <a:rPr lang="en-US" sz="1800" dirty="0"/>
              <a:t>, R. A., &amp; Mace, A. G. (2010). </a:t>
            </a:r>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351330" y="3459480"/>
            <a:ext cx="2792670" cy="2667000"/>
          </a:xfrm>
          <a:prstGeom prst="rect">
            <a:avLst/>
          </a:prstGeom>
        </p:spPr>
      </p:pic>
    </p:spTree>
    <p:extLst>
      <p:ext uri="{BB962C8B-B14F-4D97-AF65-F5344CB8AC3E}">
        <p14:creationId xmlns:p14="http://schemas.microsoft.com/office/powerpoint/2010/main" xmlns="" val="2367372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puzzle pieces"/>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rot="10800000">
            <a:off x="2030626" y="1529541"/>
            <a:ext cx="5637738" cy="394641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2183217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309066" y="2074680"/>
            <a:ext cx="5125738" cy="414996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6146" name="Picture 2" descr="Image result for pcss-mat"/>
          <p:cNvPicPr>
            <a:picLocks noGrp="1" noChangeAspect="1" noChangeArrowheads="1"/>
          </p:cNvPicPr>
          <p:nvPr>
            <p:ph idx="1"/>
          </p:nvPr>
        </p:nvPicPr>
        <p:blipFill>
          <a:blip r:embed="rId4" cstate="print">
            <a:extLst>
              <a:ext uri="{28A0092B-C50C-407E-A947-70E740481C1C}">
                <a14:useLocalDpi xmlns:a14="http://schemas.microsoft.com/office/drawing/2010/main" xmlns="" val="0"/>
              </a:ext>
            </a:extLst>
          </a:blip>
          <a:srcRect/>
          <a:stretch>
            <a:fillRect/>
          </a:stretch>
        </p:blipFill>
        <p:spPr bwMode="auto">
          <a:xfrm>
            <a:off x="304800" y="974839"/>
            <a:ext cx="5524035" cy="1274777"/>
          </a:xfrm>
          <a:prstGeom prst="rect">
            <a:avLst/>
          </a:prstGeom>
          <a:noFill/>
          <a:extLst>
            <a:ext uri="{909E8E84-426E-40DD-AFC4-6F175D3DCCD1}">
              <a14:hiddenFill xmlns:a14="http://schemas.microsoft.com/office/drawing/2010/main" xmlns="">
                <a:solidFill>
                  <a:srgbClr val="FFFFFF"/>
                </a:solidFill>
              </a14:hiddenFill>
            </a:ext>
          </a:extLst>
        </p:spPr>
      </p:pic>
      <p:pic>
        <p:nvPicPr>
          <p:cNvPr id="6148" name="Picture 4" descr="Image result for emergency department suboxone"/>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04799" y="4457624"/>
            <a:ext cx="4211217" cy="2227959"/>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p:cNvSpPr txBox="1"/>
          <p:nvPr/>
        </p:nvSpPr>
        <p:spPr>
          <a:xfrm>
            <a:off x="304800" y="2373260"/>
            <a:ext cx="5359530" cy="2015936"/>
          </a:xfrm>
          <a:prstGeom prst="rect">
            <a:avLst/>
          </a:prstGeom>
          <a:noFill/>
        </p:spPr>
        <p:txBody>
          <a:bodyPr wrap="square" rtlCol="0">
            <a:spAutoFit/>
          </a:bodyPr>
          <a:lstStyle/>
          <a:p>
            <a:r>
              <a:rPr lang="en-US" sz="2000" i="1" dirty="0" smtClean="0"/>
              <a:t>*More buprenorphine prescribers</a:t>
            </a:r>
          </a:p>
          <a:p>
            <a:endParaRPr lang="en-US" sz="1400" i="1" dirty="0" smtClean="0"/>
          </a:p>
          <a:p>
            <a:r>
              <a:rPr lang="en-US" sz="2000" i="1" dirty="0" smtClean="0"/>
              <a:t>*OUD treated across care settings, bi-directional referrals</a:t>
            </a:r>
          </a:p>
          <a:p>
            <a:endParaRPr lang="en-US" sz="1100" i="1" dirty="0" smtClean="0"/>
          </a:p>
          <a:p>
            <a:r>
              <a:rPr lang="en-US" sz="2000" i="1" dirty="0" smtClean="0"/>
              <a:t>*Changing the standard of OUD care in state-funded SUD settings</a:t>
            </a:r>
            <a:endParaRPr lang="en-US" sz="2000" i="1" dirty="0"/>
          </a:p>
        </p:txBody>
      </p:sp>
      <p:sp>
        <p:nvSpPr>
          <p:cNvPr id="3" name="TextBox 2"/>
          <p:cNvSpPr txBox="1"/>
          <p:nvPr/>
        </p:nvSpPr>
        <p:spPr>
          <a:xfrm>
            <a:off x="839755" y="145468"/>
            <a:ext cx="7595118" cy="584775"/>
          </a:xfrm>
          <a:prstGeom prst="rect">
            <a:avLst/>
          </a:prstGeom>
          <a:noFill/>
        </p:spPr>
        <p:txBody>
          <a:bodyPr wrap="square" rtlCol="0">
            <a:spAutoFit/>
          </a:bodyPr>
          <a:lstStyle/>
          <a:p>
            <a:r>
              <a:rPr lang="en-US" sz="3200" b="1" dirty="0" smtClean="0">
                <a:solidFill>
                  <a:schemeClr val="accent2"/>
                </a:solidFill>
              </a:rPr>
              <a:t>Treatment in </a:t>
            </a:r>
            <a:r>
              <a:rPr lang="en-US" sz="3200" b="1" dirty="0" smtClean="0">
                <a:solidFill>
                  <a:srgbClr val="C00000"/>
                </a:solidFill>
              </a:rPr>
              <a:t>Opioid STR/SOR</a:t>
            </a:r>
            <a:r>
              <a:rPr lang="en-US" sz="3200" b="1" dirty="0" smtClean="0">
                <a:solidFill>
                  <a:schemeClr val="accent2"/>
                </a:solidFill>
              </a:rPr>
              <a:t>: Big Picture</a:t>
            </a:r>
            <a:endParaRPr lang="en-US" sz="3200" b="1" dirty="0">
              <a:solidFill>
                <a:schemeClr val="accent2"/>
              </a:solidFill>
            </a:endParaRPr>
          </a:p>
        </p:txBody>
      </p:sp>
    </p:spTree>
    <p:extLst>
      <p:ext uri="{BB962C8B-B14F-4D97-AF65-F5344CB8AC3E}">
        <p14:creationId xmlns:p14="http://schemas.microsoft.com/office/powerpoint/2010/main" xmlns="" val="28099060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8774" y="68041"/>
            <a:ext cx="7886700" cy="1048038"/>
          </a:xfrm>
        </p:spPr>
        <p:txBody>
          <a:bodyPr>
            <a:normAutofit/>
          </a:bodyPr>
          <a:lstStyle/>
          <a:p>
            <a:r>
              <a:rPr lang="en-US" sz="3600" b="1" i="1" dirty="0" smtClean="0"/>
              <a:t>What can </a:t>
            </a:r>
            <a:r>
              <a:rPr lang="en-US" sz="3600" b="1" i="1" dirty="0" smtClean="0">
                <a:solidFill>
                  <a:srgbClr val="FF0000"/>
                </a:solidFill>
              </a:rPr>
              <a:t>you</a:t>
            </a:r>
            <a:r>
              <a:rPr lang="en-US" sz="3600" b="1" i="1" dirty="0" smtClean="0"/>
              <a:t> do related to treatment?</a:t>
            </a:r>
            <a:endParaRPr lang="en-US" sz="3600" b="1" i="1" dirty="0"/>
          </a:p>
        </p:txBody>
      </p:sp>
      <p:sp>
        <p:nvSpPr>
          <p:cNvPr id="3" name="Content Placeholder 2"/>
          <p:cNvSpPr>
            <a:spLocks noGrp="1"/>
          </p:cNvSpPr>
          <p:nvPr>
            <p:ph idx="1"/>
          </p:nvPr>
        </p:nvSpPr>
        <p:spPr>
          <a:xfrm>
            <a:off x="282633" y="1077256"/>
            <a:ext cx="8182841" cy="1014154"/>
          </a:xfrm>
        </p:spPr>
        <p:txBody>
          <a:bodyPr>
            <a:normAutofit/>
          </a:bodyPr>
          <a:lstStyle/>
          <a:p>
            <a:r>
              <a:rPr lang="en-US" dirty="0" smtClean="0"/>
              <a:t>Educate yourself on the evidence base of different treatment modalities</a:t>
            </a:r>
          </a:p>
        </p:txBody>
      </p:sp>
      <p:sp>
        <p:nvSpPr>
          <p:cNvPr id="4" name="TextBox 3"/>
          <p:cNvSpPr txBox="1"/>
          <p:nvPr/>
        </p:nvSpPr>
        <p:spPr>
          <a:xfrm>
            <a:off x="203141" y="2051418"/>
            <a:ext cx="8232716" cy="954107"/>
          </a:xfrm>
          <a:prstGeom prst="rect">
            <a:avLst/>
          </a:prstGeom>
          <a:noFill/>
        </p:spPr>
        <p:txBody>
          <a:bodyPr wrap="square" rtlCol="0">
            <a:spAutoFit/>
          </a:bodyPr>
          <a:lstStyle/>
          <a:p>
            <a:pPr marL="285750" indent="-285750">
              <a:buFont typeface="Arial" panose="020B0604020202020204" pitchFamily="34" charset="0"/>
              <a:buChar char="•"/>
            </a:pPr>
            <a:r>
              <a:rPr lang="en-US" sz="2800" dirty="0" smtClean="0"/>
              <a:t>Contact your community Substance Use Treatment providers to ensure medical treatment is available</a:t>
            </a:r>
            <a:endParaRPr lang="en-US" sz="2800" dirty="0"/>
          </a:p>
        </p:txBody>
      </p:sp>
      <p:sp>
        <p:nvSpPr>
          <p:cNvPr id="5" name="TextBox 4"/>
          <p:cNvSpPr txBox="1"/>
          <p:nvPr/>
        </p:nvSpPr>
        <p:spPr>
          <a:xfrm>
            <a:off x="203141" y="3064765"/>
            <a:ext cx="7936576" cy="1384995"/>
          </a:xfrm>
          <a:prstGeom prst="rect">
            <a:avLst/>
          </a:prstGeom>
          <a:noFill/>
        </p:spPr>
        <p:txBody>
          <a:bodyPr wrap="square" rtlCol="0">
            <a:spAutoFit/>
          </a:bodyPr>
          <a:lstStyle/>
          <a:p>
            <a:pPr marL="285750" indent="-285750">
              <a:buFont typeface="Arial" panose="020B0604020202020204" pitchFamily="34" charset="0"/>
              <a:buChar char="•"/>
            </a:pPr>
            <a:r>
              <a:rPr lang="en-US" sz="2800" dirty="0"/>
              <a:t>Know your rights in the court system – Federal and State law prohibit basing program participation off medication status</a:t>
            </a:r>
          </a:p>
        </p:txBody>
      </p:sp>
      <p:sp>
        <p:nvSpPr>
          <p:cNvPr id="7" name="TextBox 6"/>
          <p:cNvSpPr txBox="1"/>
          <p:nvPr/>
        </p:nvSpPr>
        <p:spPr>
          <a:xfrm>
            <a:off x="203141" y="4536660"/>
            <a:ext cx="8624973" cy="954107"/>
          </a:xfrm>
          <a:prstGeom prst="rect">
            <a:avLst/>
          </a:prstGeom>
          <a:noFill/>
        </p:spPr>
        <p:txBody>
          <a:bodyPr wrap="square" rtlCol="0">
            <a:spAutoFit/>
          </a:bodyPr>
          <a:lstStyle/>
          <a:p>
            <a:pPr marL="285750" indent="-285750">
              <a:buFont typeface="Arial" panose="020B0604020202020204" pitchFamily="34" charset="0"/>
              <a:buChar char="•"/>
            </a:pPr>
            <a:r>
              <a:rPr lang="en-US" sz="2800" dirty="0"/>
              <a:t>If you’re a physician, NP, or PA – get waivered to prescribe buprenorphine!</a:t>
            </a:r>
          </a:p>
        </p:txBody>
      </p:sp>
      <p:sp>
        <p:nvSpPr>
          <p:cNvPr id="8" name="TextBox 7"/>
          <p:cNvSpPr txBox="1"/>
          <p:nvPr/>
        </p:nvSpPr>
        <p:spPr>
          <a:xfrm>
            <a:off x="203141" y="5609247"/>
            <a:ext cx="8624972" cy="523220"/>
          </a:xfrm>
          <a:prstGeom prst="rect">
            <a:avLst/>
          </a:prstGeom>
          <a:noFill/>
        </p:spPr>
        <p:txBody>
          <a:bodyPr wrap="square" rtlCol="0">
            <a:spAutoFit/>
          </a:bodyPr>
          <a:lstStyle/>
          <a:p>
            <a:pPr marL="285750" indent="-285750">
              <a:buFont typeface="Arial" panose="020B0604020202020204" pitchFamily="34" charset="0"/>
              <a:buChar char="•"/>
            </a:pPr>
            <a:r>
              <a:rPr lang="en-US" sz="2800" dirty="0"/>
              <a:t>Support people who are finding success with medication</a:t>
            </a:r>
          </a:p>
        </p:txBody>
      </p:sp>
      <p:sp>
        <p:nvSpPr>
          <p:cNvPr id="9" name="TextBox 8"/>
          <p:cNvSpPr txBox="1"/>
          <p:nvPr/>
        </p:nvSpPr>
        <p:spPr>
          <a:xfrm>
            <a:off x="232758" y="6138369"/>
            <a:ext cx="8774602" cy="523220"/>
          </a:xfrm>
          <a:prstGeom prst="rect">
            <a:avLst/>
          </a:prstGeom>
          <a:noFill/>
        </p:spPr>
        <p:txBody>
          <a:bodyPr wrap="square" rtlCol="0">
            <a:spAutoFit/>
          </a:bodyPr>
          <a:lstStyle/>
          <a:p>
            <a:pPr marL="285750" indent="-285750">
              <a:buFont typeface="Arial" panose="020B0604020202020204" pitchFamily="34" charset="0"/>
              <a:buChar char="•"/>
            </a:pPr>
            <a:r>
              <a:rPr lang="en-US" sz="2800" dirty="0"/>
              <a:t>Advocate for easier, broader access to treatment</a:t>
            </a:r>
          </a:p>
        </p:txBody>
      </p:sp>
    </p:spTree>
    <p:extLst>
      <p:ext uri="{BB962C8B-B14F-4D97-AF65-F5344CB8AC3E}">
        <p14:creationId xmlns:p14="http://schemas.microsoft.com/office/powerpoint/2010/main" xmlns="" val="3741270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P spid="7" grpId="0"/>
      <p:bldP spid="8" grpId="0"/>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9279" y="2529828"/>
            <a:ext cx="7886700" cy="1325563"/>
          </a:xfrm>
        </p:spPr>
        <p:txBody>
          <a:bodyPr>
            <a:noAutofit/>
          </a:bodyPr>
          <a:lstStyle/>
          <a:p>
            <a:pPr algn="ctr"/>
            <a:r>
              <a:rPr lang="en-US" sz="5400" b="1" dirty="0" smtClean="0"/>
              <a:t>Missouri’s Harm Reduction Efforts</a:t>
            </a:r>
            <a:endParaRPr lang="en-US" sz="5400" b="1" dirty="0"/>
          </a:p>
        </p:txBody>
      </p:sp>
    </p:spTree>
    <p:extLst>
      <p:ext uri="{BB962C8B-B14F-4D97-AF65-F5344CB8AC3E}">
        <p14:creationId xmlns:p14="http://schemas.microsoft.com/office/powerpoint/2010/main" xmlns="" val="32993899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2209800" y="152400"/>
            <a:ext cx="5066030" cy="4800600"/>
          </a:xfrm>
        </p:spPr>
      </p:pic>
      <p:sp>
        <p:nvSpPr>
          <p:cNvPr id="2" name="Title 1"/>
          <p:cNvSpPr>
            <a:spLocks noGrp="1"/>
          </p:cNvSpPr>
          <p:nvPr>
            <p:ph type="title"/>
          </p:nvPr>
        </p:nvSpPr>
        <p:spPr>
          <a:xfrm>
            <a:off x="628015" y="4953000"/>
            <a:ext cx="8229600" cy="1143000"/>
          </a:xfrm>
        </p:spPr>
        <p:txBody>
          <a:bodyPr>
            <a:noAutofit/>
          </a:bodyPr>
          <a:lstStyle/>
          <a:p>
            <a:pPr algn="ctr"/>
            <a:r>
              <a:rPr lang="en-US" sz="3200" b="1" dirty="0">
                <a:solidFill>
                  <a:schemeClr val="accent2">
                    <a:lumMod val="75000"/>
                  </a:schemeClr>
                </a:solidFill>
              </a:rPr>
              <a:t>(Missouri Opioid </a:t>
            </a:r>
            <a:r>
              <a:rPr lang="en-US" sz="3200" b="1" dirty="0" smtClean="0">
                <a:solidFill>
                  <a:schemeClr val="accent2">
                    <a:lumMod val="75000"/>
                  </a:schemeClr>
                </a:solidFill>
              </a:rPr>
              <a:t>&amp; Heroin </a:t>
            </a:r>
            <a:r>
              <a:rPr lang="en-US" sz="3200" b="1" dirty="0">
                <a:solidFill>
                  <a:schemeClr val="accent2">
                    <a:lumMod val="75000"/>
                  </a:schemeClr>
                </a:solidFill>
              </a:rPr>
              <a:t>Overdose </a:t>
            </a:r>
            <a:r>
              <a:rPr lang="en-US" sz="3200" b="1" dirty="0" smtClean="0">
                <a:solidFill>
                  <a:schemeClr val="accent2">
                    <a:lumMod val="75000"/>
                  </a:schemeClr>
                </a:solidFill>
              </a:rPr>
              <a:t/>
            </a:r>
            <a:br>
              <a:rPr lang="en-US" sz="3200" b="1" dirty="0" smtClean="0">
                <a:solidFill>
                  <a:schemeClr val="accent2">
                    <a:lumMod val="75000"/>
                  </a:schemeClr>
                </a:solidFill>
              </a:rPr>
            </a:br>
            <a:r>
              <a:rPr lang="en-US" sz="3200" b="1" dirty="0" smtClean="0">
                <a:solidFill>
                  <a:schemeClr val="accent2">
                    <a:lumMod val="75000"/>
                  </a:schemeClr>
                </a:solidFill>
              </a:rPr>
              <a:t>Prevention </a:t>
            </a:r>
            <a:r>
              <a:rPr lang="en-US" sz="3200" b="1" dirty="0">
                <a:solidFill>
                  <a:schemeClr val="accent2">
                    <a:lumMod val="75000"/>
                  </a:schemeClr>
                </a:solidFill>
              </a:rPr>
              <a:t>and Education</a:t>
            </a:r>
            <a:r>
              <a:rPr lang="en-US" sz="3200" b="1" dirty="0" smtClean="0">
                <a:solidFill>
                  <a:schemeClr val="accent2">
                    <a:lumMod val="75000"/>
                  </a:schemeClr>
                </a:solidFill>
              </a:rPr>
              <a:t>)</a:t>
            </a:r>
            <a:br>
              <a:rPr lang="en-US" sz="3200" b="1" dirty="0" smtClean="0">
                <a:solidFill>
                  <a:schemeClr val="accent2">
                    <a:lumMod val="75000"/>
                  </a:schemeClr>
                </a:solidFill>
              </a:rPr>
            </a:br>
            <a:r>
              <a:rPr lang="en-US" sz="3200" b="1" dirty="0" smtClean="0">
                <a:solidFill>
                  <a:schemeClr val="accent2">
                    <a:lumMod val="75000"/>
                  </a:schemeClr>
                </a:solidFill>
              </a:rPr>
              <a:t>DMH + NCADA + MIMH</a:t>
            </a:r>
            <a:br>
              <a:rPr lang="en-US" sz="3200" b="1" dirty="0" smtClean="0">
                <a:solidFill>
                  <a:schemeClr val="accent2">
                    <a:lumMod val="75000"/>
                  </a:schemeClr>
                </a:solidFill>
              </a:rPr>
            </a:br>
            <a:r>
              <a:rPr lang="en-US" sz="3600" b="1" dirty="0" smtClean="0">
                <a:solidFill>
                  <a:schemeClr val="accent2">
                    <a:lumMod val="75000"/>
                  </a:schemeClr>
                </a:solidFill>
              </a:rPr>
              <a:t/>
            </a:r>
            <a:br>
              <a:rPr lang="en-US" sz="3600" b="1" dirty="0" smtClean="0">
                <a:solidFill>
                  <a:schemeClr val="accent2">
                    <a:lumMod val="75000"/>
                  </a:schemeClr>
                </a:solidFill>
              </a:rPr>
            </a:br>
            <a:r>
              <a:rPr lang="en-US" sz="3600" b="1" dirty="0" smtClean="0">
                <a:solidFill>
                  <a:schemeClr val="accent5">
                    <a:lumMod val="50000"/>
                  </a:schemeClr>
                </a:solidFill>
              </a:rPr>
              <a:t>www.mohopeproject.org</a:t>
            </a:r>
            <a:endParaRPr lang="en-US" sz="3600" dirty="0">
              <a:solidFill>
                <a:schemeClr val="accent5">
                  <a:lumMod val="50000"/>
                </a:schemeClr>
              </a:solidFill>
            </a:endParaRPr>
          </a:p>
        </p:txBody>
      </p:sp>
      <p:pic>
        <p:nvPicPr>
          <p:cNvPr id="5" name="Picture 2" descr="Image result for harm reduction"/>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rot="20254355">
            <a:off x="-4247" y="412523"/>
            <a:ext cx="3490232" cy="2667000"/>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5"/>
          <p:cNvPicPr>
            <a:picLocks noChangeAspect="1"/>
          </p:cNvPicPr>
          <p:nvPr/>
        </p:nvPicPr>
        <p:blipFill>
          <a:blip r:embed="rId4" cstate="print"/>
          <a:stretch>
            <a:fillRect/>
          </a:stretch>
        </p:blipFill>
        <p:spPr>
          <a:xfrm>
            <a:off x="5768270" y="329756"/>
            <a:ext cx="3089345" cy="1853607"/>
          </a:xfrm>
          <a:prstGeom prst="rect">
            <a:avLst/>
          </a:prstGeom>
        </p:spPr>
      </p:pic>
    </p:spTree>
    <p:extLst>
      <p:ext uri="{BB962C8B-B14F-4D97-AF65-F5344CB8AC3E}">
        <p14:creationId xmlns:p14="http://schemas.microsoft.com/office/powerpoint/2010/main" xmlns="" val="1509586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50" y="365126"/>
            <a:ext cx="8648700" cy="1325563"/>
          </a:xfrm>
        </p:spPr>
        <p:txBody>
          <a:bodyPr>
            <a:normAutofit/>
          </a:bodyPr>
          <a:lstStyle/>
          <a:p>
            <a:r>
              <a:rPr lang="en-US" dirty="0" smtClean="0"/>
              <a:t>Overdose knowledge and response trainings	</a:t>
            </a:r>
            <a:endParaRPr lang="en-US" dirty="0"/>
          </a:p>
        </p:txBody>
      </p:sp>
      <p:sp>
        <p:nvSpPr>
          <p:cNvPr id="3" name="Content Placeholder 2"/>
          <p:cNvSpPr>
            <a:spLocks noGrp="1"/>
          </p:cNvSpPr>
          <p:nvPr>
            <p:ph idx="1"/>
          </p:nvPr>
        </p:nvSpPr>
        <p:spPr>
          <a:xfrm>
            <a:off x="277085" y="1803315"/>
            <a:ext cx="8229600" cy="4525963"/>
          </a:xfrm>
        </p:spPr>
        <p:txBody>
          <a:bodyPr>
            <a:normAutofit/>
          </a:bodyPr>
          <a:lstStyle/>
          <a:p>
            <a:r>
              <a:rPr lang="en-US" sz="3200" dirty="0" smtClean="0"/>
              <a:t>Emergent Use</a:t>
            </a:r>
          </a:p>
          <a:p>
            <a:pPr lvl="1"/>
            <a:r>
              <a:rPr lang="en-US" sz="2800" dirty="0" smtClean="0"/>
              <a:t>Responders (police, fire…)</a:t>
            </a:r>
          </a:p>
          <a:p>
            <a:r>
              <a:rPr lang="en-US" sz="3200" dirty="0" smtClean="0"/>
              <a:t>Take-home Use</a:t>
            </a:r>
          </a:p>
          <a:p>
            <a:pPr lvl="1"/>
            <a:r>
              <a:rPr lang="en-US" sz="2800" dirty="0" smtClean="0"/>
              <a:t>Substance Use Disorder treatment providers (therapists, physicians…)</a:t>
            </a:r>
          </a:p>
          <a:p>
            <a:pPr lvl="1"/>
            <a:r>
              <a:rPr lang="en-US" sz="2800" dirty="0" smtClean="0"/>
              <a:t>People who use drugs, their families, and associates</a:t>
            </a:r>
            <a:endParaRPr lang="en-US" sz="2800" dirty="0"/>
          </a:p>
        </p:txBody>
      </p:sp>
      <p:pic>
        <p:nvPicPr>
          <p:cNvPr id="4" name="Picture 3"/>
          <p:cNvPicPr>
            <a:picLocks noChangeAspect="1"/>
          </p:cNvPicPr>
          <p:nvPr/>
        </p:nvPicPr>
        <p:blipFill>
          <a:blip r:embed="rId2" cstate="print"/>
          <a:stretch>
            <a:fillRect/>
          </a:stretch>
        </p:blipFill>
        <p:spPr>
          <a:xfrm>
            <a:off x="685800" y="5274237"/>
            <a:ext cx="2179652" cy="1307791"/>
          </a:xfrm>
          <a:prstGeom prst="rect">
            <a:avLst/>
          </a:prstGeom>
        </p:spPr>
      </p:pic>
      <p:pic>
        <p:nvPicPr>
          <p:cNvPr id="5" name="Picture 4"/>
          <p:cNvPicPr>
            <a:picLocks noChangeAspect="1"/>
          </p:cNvPicPr>
          <p:nvPr/>
        </p:nvPicPr>
        <p:blipFill>
          <a:blip r:embed="rId3" cstate="print"/>
          <a:stretch>
            <a:fillRect/>
          </a:stretch>
        </p:blipFill>
        <p:spPr>
          <a:xfrm>
            <a:off x="6324600" y="5029751"/>
            <a:ext cx="2174488" cy="1552278"/>
          </a:xfrm>
          <a:prstGeom prst="rect">
            <a:avLst/>
          </a:prstGeom>
        </p:spPr>
      </p:pic>
      <p:pic>
        <p:nvPicPr>
          <p:cNvPr id="6" name="Picture 5"/>
          <p:cNvPicPr>
            <a:picLocks noChangeAspect="1"/>
          </p:cNvPicPr>
          <p:nvPr/>
        </p:nvPicPr>
        <p:blipFill>
          <a:blip r:embed="rId4" cstate="print"/>
          <a:stretch>
            <a:fillRect/>
          </a:stretch>
        </p:blipFill>
        <p:spPr>
          <a:xfrm>
            <a:off x="3025286" y="5029751"/>
            <a:ext cx="2733198" cy="1299527"/>
          </a:xfrm>
          <a:prstGeom prst="rect">
            <a:avLst/>
          </a:prstGeom>
        </p:spPr>
      </p:pic>
    </p:spTree>
    <p:extLst>
      <p:ext uri="{BB962C8B-B14F-4D97-AF65-F5344CB8AC3E}">
        <p14:creationId xmlns:p14="http://schemas.microsoft.com/office/powerpoint/2010/main" xmlns="" val="26681080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60267"/>
            <a:ext cx="7886700" cy="1325563"/>
          </a:xfrm>
        </p:spPr>
        <p:txBody>
          <a:bodyPr>
            <a:normAutofit/>
          </a:bodyPr>
          <a:lstStyle/>
          <a:p>
            <a:r>
              <a:rPr lang="en-US" sz="3600" b="1" i="1" dirty="0" smtClean="0"/>
              <a:t>What can </a:t>
            </a:r>
            <a:r>
              <a:rPr lang="en-US" sz="3600" b="1" i="1" dirty="0" smtClean="0">
                <a:solidFill>
                  <a:srgbClr val="FF0000"/>
                </a:solidFill>
              </a:rPr>
              <a:t>you</a:t>
            </a:r>
            <a:r>
              <a:rPr lang="en-US" sz="3600" b="1" i="1" dirty="0" smtClean="0"/>
              <a:t> do related to naloxone and harm reduction?</a:t>
            </a:r>
            <a:endParaRPr lang="en-US" sz="3600" b="1" i="1" dirty="0"/>
          </a:p>
        </p:txBody>
      </p:sp>
      <p:sp>
        <p:nvSpPr>
          <p:cNvPr id="3" name="Content Placeholder 2"/>
          <p:cNvSpPr>
            <a:spLocks noGrp="1"/>
          </p:cNvSpPr>
          <p:nvPr>
            <p:ph idx="1"/>
          </p:nvPr>
        </p:nvSpPr>
        <p:spPr>
          <a:xfrm>
            <a:off x="628650" y="1585830"/>
            <a:ext cx="7886700" cy="1007742"/>
          </a:xfrm>
        </p:spPr>
        <p:txBody>
          <a:bodyPr/>
          <a:lstStyle/>
          <a:p>
            <a:r>
              <a:rPr lang="en-US" dirty="0" smtClean="0"/>
              <a:t>Learn about overdose prevention, recognition, and response</a:t>
            </a:r>
          </a:p>
        </p:txBody>
      </p:sp>
      <p:sp>
        <p:nvSpPr>
          <p:cNvPr id="4" name="Content Placeholder 2"/>
          <p:cNvSpPr txBox="1">
            <a:spLocks/>
          </p:cNvSpPr>
          <p:nvPr/>
        </p:nvSpPr>
        <p:spPr>
          <a:xfrm>
            <a:off x="628650" y="2554598"/>
            <a:ext cx="7886700" cy="100774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Distribute naloxone to people and places at highest risk</a:t>
            </a:r>
          </a:p>
        </p:txBody>
      </p:sp>
      <p:sp>
        <p:nvSpPr>
          <p:cNvPr id="5" name="Content Placeholder 2"/>
          <p:cNvSpPr txBox="1">
            <a:spLocks/>
          </p:cNvSpPr>
          <p:nvPr/>
        </p:nvSpPr>
        <p:spPr>
          <a:xfrm>
            <a:off x="628650" y="3562340"/>
            <a:ext cx="7886700" cy="50387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Carry naloxone</a:t>
            </a:r>
          </a:p>
        </p:txBody>
      </p:sp>
      <p:sp>
        <p:nvSpPr>
          <p:cNvPr id="6" name="Content Placeholder 2"/>
          <p:cNvSpPr txBox="1">
            <a:spLocks/>
          </p:cNvSpPr>
          <p:nvPr/>
        </p:nvSpPr>
        <p:spPr>
          <a:xfrm>
            <a:off x="628650" y="3814276"/>
            <a:ext cx="7886700" cy="50387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7" name="Content Placeholder 2"/>
          <p:cNvSpPr txBox="1">
            <a:spLocks/>
          </p:cNvSpPr>
          <p:nvPr/>
        </p:nvSpPr>
        <p:spPr>
          <a:xfrm>
            <a:off x="628650" y="4242068"/>
            <a:ext cx="7886700" cy="50387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Make sure your local pharmacies are stocking it and are dispensing through Missouri’s Standing Order</a:t>
            </a:r>
          </a:p>
        </p:txBody>
      </p:sp>
      <p:sp>
        <p:nvSpPr>
          <p:cNvPr id="8" name="Content Placeholder 2"/>
          <p:cNvSpPr txBox="1">
            <a:spLocks/>
          </p:cNvSpPr>
          <p:nvPr/>
        </p:nvSpPr>
        <p:spPr>
          <a:xfrm>
            <a:off x="628650" y="5259486"/>
            <a:ext cx="7886700" cy="50387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Publicize the 911 Good Samaritan Law</a:t>
            </a:r>
          </a:p>
        </p:txBody>
      </p:sp>
      <p:sp>
        <p:nvSpPr>
          <p:cNvPr id="9" name="Content Placeholder 2"/>
          <p:cNvSpPr txBox="1">
            <a:spLocks/>
          </p:cNvSpPr>
          <p:nvPr/>
        </p:nvSpPr>
        <p:spPr>
          <a:xfrm>
            <a:off x="628650" y="6015293"/>
            <a:ext cx="7886700" cy="50387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Teach people about harm reduction strategies</a:t>
            </a:r>
          </a:p>
        </p:txBody>
      </p:sp>
    </p:spTree>
    <p:extLst>
      <p:ext uri="{BB962C8B-B14F-4D97-AF65-F5344CB8AC3E}">
        <p14:creationId xmlns:p14="http://schemas.microsoft.com/office/powerpoint/2010/main" xmlns="" val="2056751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P spid="7" grpId="0"/>
      <p:bldP spid="8" grpId="0"/>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19650" y="4842450"/>
            <a:ext cx="3476819" cy="479377"/>
          </a:xfrm>
        </p:spPr>
        <p:txBody>
          <a:bodyPr/>
          <a:lstStyle/>
          <a:p>
            <a:r>
              <a:rPr lang="en-US" dirty="0" smtClean="0">
                <a:latin typeface="Verdana" panose="020B0604030504040204" pitchFamily="34" charset="0"/>
                <a:ea typeface="Verdana" panose="020B0604030504040204" pitchFamily="34" charset="0"/>
                <a:cs typeface="Verdana" panose="020B0604030504040204" pitchFamily="34" charset="0"/>
              </a:rPr>
              <a:t>Hopelessness</a:t>
            </a:r>
            <a:endParaRPr lang="en-US" dirty="0">
              <a:latin typeface="Verdana" panose="020B0604030504040204" pitchFamily="34" charset="0"/>
              <a:ea typeface="Verdana" panose="020B0604030504040204" pitchFamily="34" charset="0"/>
              <a:cs typeface="Verdana" panose="020B0604030504040204" pitchFamily="34" charset="0"/>
            </a:endParaRPr>
          </a:p>
        </p:txBody>
      </p:sp>
      <p:pic>
        <p:nvPicPr>
          <p:cNvPr id="1026" name="Picture 2" descr="Image result for puzzle pieces"/>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rot="16200000">
            <a:off x="1990919" y="1737970"/>
            <a:ext cx="4658373" cy="3260862"/>
          </a:xfrm>
          <a:prstGeom prst="rect">
            <a:avLst/>
          </a:prstGeom>
          <a:noFill/>
          <a:extLst>
            <a:ext uri="{909E8E84-426E-40DD-AFC4-6F175D3DCCD1}">
              <a14:hiddenFill xmlns:a14="http://schemas.microsoft.com/office/drawing/2010/main" xmlns="">
                <a:solidFill>
                  <a:srgbClr val="FFFFFF"/>
                </a:solidFill>
              </a14:hiddenFill>
            </a:ext>
          </a:extLst>
        </p:spPr>
      </p:pic>
      <p:sp>
        <p:nvSpPr>
          <p:cNvPr id="5" name="Content Placeholder 2"/>
          <p:cNvSpPr txBox="1">
            <a:spLocks/>
          </p:cNvSpPr>
          <p:nvPr/>
        </p:nvSpPr>
        <p:spPr>
          <a:xfrm>
            <a:off x="4809930" y="1039214"/>
            <a:ext cx="3476819" cy="4793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latin typeface="Verdana" panose="020B0604030504040204" pitchFamily="34" charset="0"/>
                <a:ea typeface="Verdana" panose="020B0604030504040204" pitchFamily="34" charset="0"/>
                <a:cs typeface="Verdana" panose="020B0604030504040204" pitchFamily="34" charset="0"/>
              </a:rPr>
              <a:t>Isolation</a:t>
            </a:r>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6" name="Content Placeholder 2"/>
          <p:cNvSpPr txBox="1">
            <a:spLocks/>
          </p:cNvSpPr>
          <p:nvPr/>
        </p:nvSpPr>
        <p:spPr>
          <a:xfrm>
            <a:off x="4809929" y="1518591"/>
            <a:ext cx="3476819" cy="479377"/>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latin typeface="Verdana" panose="020B0604030504040204" pitchFamily="34" charset="0"/>
                <a:ea typeface="Verdana" panose="020B0604030504040204" pitchFamily="34" charset="0"/>
                <a:cs typeface="Verdana" panose="020B0604030504040204" pitchFamily="34" charset="0"/>
              </a:rPr>
              <a:t>Childhood trauma</a:t>
            </a:r>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7" name="Content Placeholder 2"/>
          <p:cNvSpPr txBox="1">
            <a:spLocks/>
          </p:cNvSpPr>
          <p:nvPr/>
        </p:nvSpPr>
        <p:spPr>
          <a:xfrm>
            <a:off x="4809929" y="1997968"/>
            <a:ext cx="3476819" cy="4793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latin typeface="Verdana" panose="020B0604030504040204" pitchFamily="34" charset="0"/>
                <a:ea typeface="Verdana" panose="020B0604030504040204" pitchFamily="34" charset="0"/>
                <a:cs typeface="Verdana" panose="020B0604030504040204" pitchFamily="34" charset="0"/>
              </a:rPr>
              <a:t>Sexual abuse</a:t>
            </a:r>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8" name="Content Placeholder 2"/>
          <p:cNvSpPr txBox="1">
            <a:spLocks/>
          </p:cNvSpPr>
          <p:nvPr/>
        </p:nvSpPr>
        <p:spPr>
          <a:xfrm>
            <a:off x="4809929" y="2567743"/>
            <a:ext cx="3476819" cy="4793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latin typeface="Verdana" panose="020B0604030504040204" pitchFamily="34" charset="0"/>
                <a:ea typeface="Verdana" panose="020B0604030504040204" pitchFamily="34" charset="0"/>
                <a:cs typeface="Verdana" panose="020B0604030504040204" pitchFamily="34" charset="0"/>
              </a:rPr>
              <a:t>Poverty</a:t>
            </a:r>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9" name="Content Placeholder 2"/>
          <p:cNvSpPr txBox="1">
            <a:spLocks/>
          </p:cNvSpPr>
          <p:nvPr/>
        </p:nvSpPr>
        <p:spPr>
          <a:xfrm>
            <a:off x="4809929" y="3137518"/>
            <a:ext cx="3476819" cy="4793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latin typeface="Verdana" panose="020B0604030504040204" pitchFamily="34" charset="0"/>
                <a:ea typeface="Verdana" panose="020B0604030504040204" pitchFamily="34" charset="0"/>
                <a:cs typeface="Verdana" panose="020B0604030504040204" pitchFamily="34" charset="0"/>
              </a:rPr>
              <a:t>Lack of housing</a:t>
            </a:r>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10" name="Content Placeholder 2"/>
          <p:cNvSpPr txBox="1">
            <a:spLocks/>
          </p:cNvSpPr>
          <p:nvPr/>
        </p:nvSpPr>
        <p:spPr>
          <a:xfrm>
            <a:off x="4809929" y="3707293"/>
            <a:ext cx="3476819" cy="4793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latin typeface="Verdana" panose="020B0604030504040204" pitchFamily="34" charset="0"/>
                <a:ea typeface="Verdana" panose="020B0604030504040204" pitchFamily="34" charset="0"/>
                <a:cs typeface="Verdana" panose="020B0604030504040204" pitchFamily="34" charset="0"/>
              </a:rPr>
              <a:t>Unemployment</a:t>
            </a:r>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11" name="Content Placeholder 2"/>
          <p:cNvSpPr txBox="1">
            <a:spLocks/>
          </p:cNvSpPr>
          <p:nvPr/>
        </p:nvSpPr>
        <p:spPr>
          <a:xfrm>
            <a:off x="4809929" y="4277068"/>
            <a:ext cx="3476819" cy="4793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latin typeface="Verdana" panose="020B0604030504040204" pitchFamily="34" charset="0"/>
                <a:ea typeface="Verdana" panose="020B0604030504040204" pitchFamily="34" charset="0"/>
                <a:cs typeface="Verdana" panose="020B0604030504040204" pitchFamily="34" charset="0"/>
              </a:rPr>
              <a:t>Chronic pain</a:t>
            </a:r>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12" name="Content Placeholder 2"/>
          <p:cNvSpPr txBox="1">
            <a:spLocks/>
          </p:cNvSpPr>
          <p:nvPr/>
        </p:nvSpPr>
        <p:spPr>
          <a:xfrm>
            <a:off x="4819650" y="559837"/>
            <a:ext cx="3476819" cy="4793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latin typeface="Verdana" panose="020B0604030504040204" pitchFamily="34" charset="0"/>
                <a:ea typeface="Verdana" panose="020B0604030504040204" pitchFamily="34" charset="0"/>
                <a:cs typeface="Verdana" panose="020B0604030504040204" pitchFamily="34" charset="0"/>
              </a:rPr>
              <a:t>Genetics</a:t>
            </a:r>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13" name="Content Placeholder 2"/>
          <p:cNvSpPr txBox="1">
            <a:spLocks/>
          </p:cNvSpPr>
          <p:nvPr/>
        </p:nvSpPr>
        <p:spPr>
          <a:xfrm>
            <a:off x="4819650" y="5457899"/>
            <a:ext cx="4552950" cy="71906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700" dirty="0" smtClean="0">
                <a:latin typeface="Verdana" panose="020B0604030504040204" pitchFamily="34" charset="0"/>
                <a:ea typeface="Verdana" panose="020B0604030504040204" pitchFamily="34" charset="0"/>
                <a:cs typeface="Verdana" panose="020B0604030504040204" pitchFamily="34" charset="0"/>
              </a:rPr>
              <a:t>Cycles of incarceration</a:t>
            </a:r>
            <a:endParaRPr lang="en-US" sz="2700" dirty="0">
              <a:latin typeface="Verdana" panose="020B0604030504040204" pitchFamily="34" charset="0"/>
              <a:ea typeface="Verdana" panose="020B0604030504040204" pitchFamily="34" charset="0"/>
              <a:cs typeface="Verdana" panose="020B0604030504040204" pitchFamily="34" charset="0"/>
            </a:endParaRPr>
          </a:p>
        </p:txBody>
      </p:sp>
      <p:sp>
        <p:nvSpPr>
          <p:cNvPr id="14" name="Content Placeholder 2"/>
          <p:cNvSpPr txBox="1">
            <a:spLocks/>
          </p:cNvSpPr>
          <p:nvPr/>
        </p:nvSpPr>
        <p:spPr>
          <a:xfrm>
            <a:off x="4809929" y="6000630"/>
            <a:ext cx="3476819" cy="4793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latin typeface="Verdana" panose="020B0604030504040204" pitchFamily="34" charset="0"/>
                <a:ea typeface="Verdana" panose="020B0604030504040204" pitchFamily="34" charset="0"/>
                <a:cs typeface="Verdana" panose="020B0604030504040204" pitchFamily="34" charset="0"/>
              </a:rPr>
              <a:t>…the list goes on</a:t>
            </a:r>
            <a:endParaRPr lang="en-US"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xmlns="" val="2115657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4.16667E-6 -3.7037E-6 L -0.20157 -0.01527 " pathEditMode="relative" rAng="0" ptsTypes="AA">
                                      <p:cBhvr>
                                        <p:cTn id="6" dur="2000" fill="hold"/>
                                        <p:tgtEl>
                                          <p:spTgt spid="1026"/>
                                        </p:tgtEl>
                                        <p:attrNameLst>
                                          <p:attrName>ppt_x</p:attrName>
                                          <p:attrName>ppt_y</p:attrName>
                                        </p:attrNameLst>
                                      </p:cBhvr>
                                      <p:rCtr x="-10087" y="-764"/>
                                    </p:animMotion>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6" grpId="0"/>
      <p:bldP spid="7" grpId="0"/>
      <p:bldP spid="8" grpId="0"/>
      <p:bldP spid="9" grpId="0"/>
      <p:bldP spid="10" grpId="0"/>
      <p:bldP spid="11" grpId="0"/>
      <p:bldP spid="12" grpId="0"/>
      <p:bldP spid="13" grpId="0"/>
      <p:bldP spid="1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1025524"/>
          </a:xfrm>
        </p:spPr>
        <p:txBody>
          <a:bodyPr/>
          <a:lstStyle/>
          <a:p>
            <a:pPr algn="ctr"/>
            <a:r>
              <a:rPr lang="en-US" b="1" dirty="0" smtClean="0"/>
              <a:t>So where does that leave us?</a:t>
            </a:r>
            <a:endParaRPr lang="en-US" b="1" dirty="0"/>
          </a:p>
        </p:txBody>
      </p:sp>
      <p:sp>
        <p:nvSpPr>
          <p:cNvPr id="5" name="TextBox 4"/>
          <p:cNvSpPr txBox="1"/>
          <p:nvPr/>
        </p:nvSpPr>
        <p:spPr>
          <a:xfrm>
            <a:off x="419100" y="1666016"/>
            <a:ext cx="7162800" cy="646331"/>
          </a:xfrm>
          <a:prstGeom prst="rect">
            <a:avLst/>
          </a:prstGeom>
          <a:noFill/>
        </p:spPr>
        <p:txBody>
          <a:bodyPr wrap="square" rtlCol="0">
            <a:spAutoFit/>
          </a:bodyPr>
          <a:lstStyle/>
          <a:p>
            <a:r>
              <a:rPr lang="en-US" sz="3600" i="1" dirty="0" smtClean="0"/>
              <a:t>How do we manage the opioid crisis?</a:t>
            </a:r>
            <a:endParaRPr lang="en-US" sz="3600" i="1" dirty="0"/>
          </a:p>
        </p:txBody>
      </p:sp>
      <p:sp>
        <p:nvSpPr>
          <p:cNvPr id="6" name="TextBox 5"/>
          <p:cNvSpPr txBox="1"/>
          <p:nvPr/>
        </p:nvSpPr>
        <p:spPr>
          <a:xfrm>
            <a:off x="1123950" y="2628899"/>
            <a:ext cx="7162800" cy="646331"/>
          </a:xfrm>
          <a:prstGeom prst="rect">
            <a:avLst/>
          </a:prstGeom>
          <a:noFill/>
        </p:spPr>
        <p:txBody>
          <a:bodyPr wrap="square" rtlCol="0">
            <a:spAutoFit/>
          </a:bodyPr>
          <a:lstStyle/>
          <a:p>
            <a:r>
              <a:rPr lang="en-US" sz="3600" dirty="0" smtClean="0"/>
              <a:t>Differently than we have been</a:t>
            </a:r>
            <a:endParaRPr lang="en-US" sz="3600" dirty="0"/>
          </a:p>
        </p:txBody>
      </p:sp>
      <p:sp>
        <p:nvSpPr>
          <p:cNvPr id="7" name="TextBox 6"/>
          <p:cNvSpPr txBox="1"/>
          <p:nvPr/>
        </p:nvSpPr>
        <p:spPr>
          <a:xfrm>
            <a:off x="1123950" y="3751475"/>
            <a:ext cx="7162800" cy="1200329"/>
          </a:xfrm>
          <a:prstGeom prst="rect">
            <a:avLst/>
          </a:prstGeom>
          <a:noFill/>
        </p:spPr>
        <p:txBody>
          <a:bodyPr wrap="square" rtlCol="0">
            <a:spAutoFit/>
          </a:bodyPr>
          <a:lstStyle/>
          <a:p>
            <a:r>
              <a:rPr lang="en-US" sz="3600" dirty="0" smtClean="0"/>
              <a:t>In ways that benefit and include everyone who lives with addiction</a:t>
            </a:r>
            <a:endParaRPr lang="en-US" sz="3600" dirty="0"/>
          </a:p>
        </p:txBody>
      </p:sp>
      <p:sp>
        <p:nvSpPr>
          <p:cNvPr id="8" name="TextBox 7"/>
          <p:cNvSpPr txBox="1"/>
          <p:nvPr/>
        </p:nvSpPr>
        <p:spPr>
          <a:xfrm>
            <a:off x="1123950" y="5159810"/>
            <a:ext cx="7162800" cy="1200329"/>
          </a:xfrm>
          <a:prstGeom prst="rect">
            <a:avLst/>
          </a:prstGeom>
          <a:noFill/>
        </p:spPr>
        <p:txBody>
          <a:bodyPr wrap="square" rtlCol="0">
            <a:spAutoFit/>
          </a:bodyPr>
          <a:lstStyle/>
          <a:p>
            <a:r>
              <a:rPr lang="en-US" sz="3600" dirty="0" smtClean="0"/>
              <a:t>Using methods to keep people alive, first and foremost</a:t>
            </a:r>
            <a:endParaRPr lang="en-US" sz="3600" dirty="0"/>
          </a:p>
        </p:txBody>
      </p:sp>
    </p:spTree>
    <p:extLst>
      <p:ext uri="{BB962C8B-B14F-4D97-AF65-F5344CB8AC3E}">
        <p14:creationId xmlns:p14="http://schemas.microsoft.com/office/powerpoint/2010/main" xmlns="" val="4039423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0375" y="343218"/>
            <a:ext cx="8229600" cy="5867082"/>
          </a:xfrm>
        </p:spPr>
        <p:txBody>
          <a:bodyPr>
            <a:normAutofit fontScale="85000" lnSpcReduction="20000"/>
          </a:bodyPr>
          <a:lstStyle/>
          <a:p>
            <a:pPr marL="0" indent="0" algn="ctr">
              <a:buNone/>
            </a:pPr>
            <a:endParaRPr lang="en-US" sz="3600" dirty="0" smtClean="0"/>
          </a:p>
          <a:p>
            <a:pPr marL="0" indent="0" algn="ctr">
              <a:buNone/>
            </a:pPr>
            <a:endParaRPr lang="en-US" sz="3600" dirty="0"/>
          </a:p>
          <a:p>
            <a:pPr marL="0" indent="0" algn="ctr">
              <a:buNone/>
            </a:pPr>
            <a:endParaRPr lang="en-US" sz="6000" dirty="0"/>
          </a:p>
          <a:p>
            <a:pPr marL="0" indent="0" algn="ctr">
              <a:buNone/>
            </a:pPr>
            <a:endParaRPr lang="en-US" sz="6000" dirty="0" smtClean="0"/>
          </a:p>
          <a:p>
            <a:pPr marL="0" indent="0" algn="ctr">
              <a:buNone/>
            </a:pPr>
            <a:endParaRPr lang="en-US" sz="6000" dirty="0"/>
          </a:p>
          <a:p>
            <a:pPr marL="0" indent="0" algn="ctr">
              <a:buNone/>
            </a:pPr>
            <a:endParaRPr lang="en-US" sz="6000" dirty="0" smtClean="0"/>
          </a:p>
          <a:p>
            <a:pPr marL="0" indent="0" algn="ctr">
              <a:buNone/>
            </a:pPr>
            <a:endParaRPr lang="en-US" sz="3600" dirty="0"/>
          </a:p>
          <a:p>
            <a:pPr marL="0" indent="0" algn="ctr">
              <a:buNone/>
            </a:pPr>
            <a:endParaRPr lang="en-US" sz="3600" dirty="0" smtClean="0"/>
          </a:p>
          <a:p>
            <a:pPr marL="0" indent="0" algn="ctr">
              <a:buNone/>
            </a:pPr>
            <a:r>
              <a:rPr lang="en-US" sz="3600" dirty="0"/>
              <a:t> </a:t>
            </a:r>
            <a:endParaRPr lang="en-US" sz="3600" dirty="0" smtClean="0"/>
          </a:p>
          <a:p>
            <a:pPr marL="0" indent="0" algn="ctr">
              <a:buNone/>
            </a:pPr>
            <a:r>
              <a:rPr lang="en-US" sz="4000" dirty="0" smtClean="0"/>
              <a:t>Visit </a:t>
            </a:r>
            <a:r>
              <a:rPr lang="en-US" sz="4000" dirty="0" smtClean="0">
                <a:hlinkClick r:id="rId2"/>
              </a:rPr>
              <a:t>www.missouriopioidstr.org</a:t>
            </a:r>
            <a:r>
              <a:rPr lang="en-US" sz="4000" dirty="0" smtClean="0"/>
              <a:t> to learn more and sign up for our statewide listserv</a:t>
            </a:r>
            <a:endParaRPr lang="en-US" sz="4000" dirty="0"/>
          </a:p>
        </p:txBody>
      </p:sp>
      <p:sp>
        <p:nvSpPr>
          <p:cNvPr id="4" name="AutoShape 4" descr="Image result for keep calm carry naloxon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Image result for keep calm carry naloxon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2" name="Picture 8" descr="Image result for keep calm carry naloxone"/>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952750" y="774700"/>
            <a:ext cx="3276600" cy="38227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0813006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stretch>
            <a:fillRect/>
          </a:stretch>
        </p:blipFill>
        <p:spPr>
          <a:xfrm>
            <a:off x="1043940" y="857306"/>
            <a:ext cx="6747272" cy="6000695"/>
          </a:xfrm>
          <a:prstGeom prst="rect">
            <a:avLst/>
          </a:prstGeom>
        </p:spPr>
      </p:pic>
      <p:sp>
        <p:nvSpPr>
          <p:cNvPr id="7" name="Title 1"/>
          <p:cNvSpPr txBox="1">
            <a:spLocks/>
          </p:cNvSpPr>
          <p:nvPr/>
        </p:nvSpPr>
        <p:spPr>
          <a:xfrm>
            <a:off x="0" y="0"/>
            <a:ext cx="9144000" cy="938624"/>
          </a:xfrm>
          <a:prstGeom prst="rect">
            <a:avLst/>
          </a:prstGeom>
          <a:noFill/>
          <a:ln>
            <a:noFill/>
          </a:ln>
        </p:spPr>
        <p:txBody>
          <a:bodyPr lIns="68575" tIns="68575" rIns="68575" bIns="68575" anchor="ctr" anchorCtr="0"/>
          <a:lstStyle>
            <a:defPPr marR="0" lvl="0" algn="l" rtl="0">
              <a:lnSpc>
                <a:spcPct val="100000"/>
              </a:lnSpc>
              <a:spcBef>
                <a:spcPts val="0"/>
              </a:spcBef>
              <a:spcAft>
                <a:spcPts val="0"/>
              </a:spcAft>
            </a:defPPr>
            <a:lvl1pPr marL="0" marR="0" lvl="0" indent="0" algn="l" rtl="0">
              <a:lnSpc>
                <a:spcPct val="90000"/>
              </a:lnSpc>
              <a:spcBef>
                <a:spcPts val="0"/>
              </a:spcBef>
              <a:spcAft>
                <a:spcPts val="0"/>
              </a:spcAft>
              <a:buClr>
                <a:schemeClr val="dk1"/>
              </a:buClr>
              <a:buSzPct val="33333"/>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buSzPct val="78571"/>
              <a:buNone/>
              <a:defRPr sz="1867"/>
            </a:lvl2pPr>
            <a:lvl3pPr lvl="2" indent="0" rtl="0">
              <a:spcBef>
                <a:spcPts val="0"/>
              </a:spcBef>
              <a:buSzPct val="78571"/>
              <a:buNone/>
              <a:defRPr sz="1867"/>
            </a:lvl3pPr>
            <a:lvl4pPr lvl="3" indent="0" rtl="0">
              <a:spcBef>
                <a:spcPts val="0"/>
              </a:spcBef>
              <a:buSzPct val="78571"/>
              <a:buNone/>
              <a:defRPr sz="1867"/>
            </a:lvl4pPr>
            <a:lvl5pPr lvl="4" indent="0" rtl="0">
              <a:spcBef>
                <a:spcPts val="0"/>
              </a:spcBef>
              <a:buSzPct val="78571"/>
              <a:buNone/>
              <a:defRPr sz="1867"/>
            </a:lvl5pPr>
            <a:lvl6pPr lvl="5" indent="0" rtl="0">
              <a:spcBef>
                <a:spcPts val="0"/>
              </a:spcBef>
              <a:buSzPct val="78571"/>
              <a:buNone/>
              <a:defRPr sz="1867"/>
            </a:lvl6pPr>
            <a:lvl7pPr lvl="6" indent="0" rtl="0">
              <a:spcBef>
                <a:spcPts val="0"/>
              </a:spcBef>
              <a:buSzPct val="78571"/>
              <a:buNone/>
              <a:defRPr sz="1867"/>
            </a:lvl7pPr>
            <a:lvl8pPr lvl="7" indent="0" rtl="0">
              <a:spcBef>
                <a:spcPts val="0"/>
              </a:spcBef>
              <a:buSzPct val="78571"/>
              <a:buNone/>
              <a:defRPr sz="1867"/>
            </a:lvl8pPr>
            <a:lvl9pPr lvl="8" indent="0" rtl="0">
              <a:spcBef>
                <a:spcPts val="0"/>
              </a:spcBef>
              <a:buSzPct val="78571"/>
              <a:buNone/>
              <a:defRPr sz="1867"/>
            </a:lvl9pPr>
          </a:lstStyle>
          <a:p>
            <a:pPr marL="0" marR="0" lvl="0" indent="0" algn="ctr" defTabSz="914400" rtl="0" eaLnBrk="1" fontAlgn="auto" latinLnBrk="0" hangingPunct="1">
              <a:lnSpc>
                <a:spcPct val="90000"/>
              </a:lnSpc>
              <a:spcBef>
                <a:spcPts val="0"/>
              </a:spcBef>
              <a:spcAft>
                <a:spcPts val="0"/>
              </a:spcAft>
              <a:buClr>
                <a:srgbClr val="000000"/>
              </a:buClr>
              <a:buSzPct val="33333"/>
              <a:buFont typeface="Calibri"/>
              <a:buNone/>
              <a:tabLst/>
              <a:defRPr/>
            </a:pPr>
            <a:r>
              <a:rPr lang="en-US" sz="2400" b="1" kern="0" dirty="0" smtClean="0">
                <a:solidFill>
                  <a:srgbClr val="000000"/>
                </a:solidFill>
              </a:rPr>
              <a:t>Nationally, Synthetic Opioids Are Driving Up the Overdose Rate</a:t>
            </a:r>
            <a:endParaRPr kumimoji="0" lang="en-US" sz="2400" b="1" i="0" u="none" strike="noStrike" kern="0" cap="none" spc="0" normalizeH="0" baseline="0" noProof="0" dirty="0">
              <a:ln>
                <a:noFill/>
              </a:ln>
              <a:solidFill>
                <a:srgbClr val="000000"/>
              </a:solidFill>
              <a:effectLst/>
              <a:uLnTx/>
              <a:uFillTx/>
              <a:sym typeface="Calibri"/>
            </a:endParaRPr>
          </a:p>
        </p:txBody>
      </p:sp>
      <p:sp>
        <p:nvSpPr>
          <p:cNvPr id="8" name="Title 1"/>
          <p:cNvSpPr txBox="1">
            <a:spLocks/>
          </p:cNvSpPr>
          <p:nvPr/>
        </p:nvSpPr>
        <p:spPr>
          <a:xfrm>
            <a:off x="1254193" y="314960"/>
            <a:ext cx="8827067" cy="938624"/>
          </a:xfrm>
          <a:prstGeom prst="rect">
            <a:avLst/>
          </a:prstGeom>
          <a:noFill/>
          <a:ln>
            <a:noFill/>
          </a:ln>
        </p:spPr>
        <p:txBody>
          <a:bodyPr lIns="68575" tIns="68575" rIns="68575" bIns="68575" anchor="ctr" anchorCtr="0"/>
          <a:lstStyle>
            <a:defPPr marR="0" lvl="0" algn="l" rtl="0">
              <a:lnSpc>
                <a:spcPct val="100000"/>
              </a:lnSpc>
              <a:spcBef>
                <a:spcPts val="0"/>
              </a:spcBef>
              <a:spcAft>
                <a:spcPts val="0"/>
              </a:spcAft>
            </a:defPPr>
            <a:lvl1pPr marL="0" marR="0" lvl="0" indent="0" algn="l" rtl="0">
              <a:lnSpc>
                <a:spcPct val="90000"/>
              </a:lnSpc>
              <a:spcBef>
                <a:spcPts val="0"/>
              </a:spcBef>
              <a:spcAft>
                <a:spcPts val="0"/>
              </a:spcAft>
              <a:buClr>
                <a:schemeClr val="dk1"/>
              </a:buClr>
              <a:buSzPct val="33333"/>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buSzPct val="78571"/>
              <a:buNone/>
              <a:defRPr sz="1867"/>
            </a:lvl2pPr>
            <a:lvl3pPr lvl="2" indent="0" rtl="0">
              <a:spcBef>
                <a:spcPts val="0"/>
              </a:spcBef>
              <a:buSzPct val="78571"/>
              <a:buNone/>
              <a:defRPr sz="1867"/>
            </a:lvl3pPr>
            <a:lvl4pPr lvl="3" indent="0" rtl="0">
              <a:spcBef>
                <a:spcPts val="0"/>
              </a:spcBef>
              <a:buSzPct val="78571"/>
              <a:buNone/>
              <a:defRPr sz="1867"/>
            </a:lvl4pPr>
            <a:lvl5pPr lvl="4" indent="0" rtl="0">
              <a:spcBef>
                <a:spcPts val="0"/>
              </a:spcBef>
              <a:buSzPct val="78571"/>
              <a:buNone/>
              <a:defRPr sz="1867"/>
            </a:lvl5pPr>
            <a:lvl6pPr lvl="5" indent="0" rtl="0">
              <a:spcBef>
                <a:spcPts val="0"/>
              </a:spcBef>
              <a:buSzPct val="78571"/>
              <a:buNone/>
              <a:defRPr sz="1867"/>
            </a:lvl6pPr>
            <a:lvl7pPr lvl="6" indent="0" rtl="0">
              <a:spcBef>
                <a:spcPts val="0"/>
              </a:spcBef>
              <a:buSzPct val="78571"/>
              <a:buNone/>
              <a:defRPr sz="1867"/>
            </a:lvl7pPr>
            <a:lvl8pPr lvl="7" indent="0" rtl="0">
              <a:spcBef>
                <a:spcPts val="0"/>
              </a:spcBef>
              <a:buSzPct val="78571"/>
              <a:buNone/>
              <a:defRPr sz="1867"/>
            </a:lvl8pPr>
            <a:lvl9pPr lvl="8" indent="0" rtl="0">
              <a:spcBef>
                <a:spcPts val="0"/>
              </a:spcBef>
              <a:buSzPct val="78571"/>
              <a:buNone/>
              <a:defRPr sz="1867"/>
            </a:lvl9pPr>
          </a:lstStyle>
          <a:p>
            <a:pPr marL="0" marR="0" lvl="0" indent="0" algn="l" defTabSz="914400" rtl="0" eaLnBrk="1" fontAlgn="auto" latinLnBrk="0" hangingPunct="1">
              <a:lnSpc>
                <a:spcPct val="90000"/>
              </a:lnSpc>
              <a:spcBef>
                <a:spcPts val="0"/>
              </a:spcBef>
              <a:spcAft>
                <a:spcPts val="0"/>
              </a:spcAft>
              <a:buClr>
                <a:srgbClr val="000000"/>
              </a:buClr>
              <a:buSzPct val="33333"/>
              <a:buFont typeface="Calibri"/>
              <a:buNone/>
              <a:tabLst/>
              <a:defRPr/>
            </a:pPr>
            <a:r>
              <a:rPr kumimoji="0" lang="en-US" sz="1400" i="0" u="none" strike="noStrike" kern="0" cap="none" spc="0" normalizeH="0" baseline="0" noProof="0" dirty="0" smtClean="0">
                <a:ln>
                  <a:noFill/>
                </a:ln>
                <a:solidFill>
                  <a:srgbClr val="000000"/>
                </a:solidFill>
                <a:effectLst/>
                <a:uLnTx/>
                <a:uFillTx/>
                <a:sym typeface="Calibri"/>
              </a:rPr>
              <a:t>Overdose</a:t>
            </a:r>
            <a:r>
              <a:rPr kumimoji="0" lang="en-US" sz="1400" i="0" u="none" strike="noStrike" kern="0" cap="none" spc="0" normalizeH="0" noProof="0" dirty="0" smtClean="0">
                <a:ln>
                  <a:noFill/>
                </a:ln>
                <a:solidFill>
                  <a:srgbClr val="000000"/>
                </a:solidFill>
                <a:effectLst/>
                <a:uLnTx/>
                <a:uFillTx/>
                <a:sym typeface="Calibri"/>
              </a:rPr>
              <a:t> deaths in thousands in preceding 12 months</a:t>
            </a:r>
            <a:endParaRPr kumimoji="0" lang="en-US" sz="1400" i="0" u="none" strike="noStrike" kern="0" cap="none" spc="0" normalizeH="0" baseline="0" noProof="0" dirty="0">
              <a:ln>
                <a:noFill/>
              </a:ln>
              <a:solidFill>
                <a:srgbClr val="000000"/>
              </a:solidFill>
              <a:effectLst/>
              <a:uLnTx/>
              <a:uFillTx/>
              <a:sym typeface="Calibri"/>
            </a:endParaRPr>
          </a:p>
        </p:txBody>
      </p:sp>
      <p:pic>
        <p:nvPicPr>
          <p:cNvPr id="5" name="Picture 4"/>
          <p:cNvPicPr>
            <a:picLocks noChangeAspect="1"/>
          </p:cNvPicPr>
          <p:nvPr/>
        </p:nvPicPr>
        <p:blipFill>
          <a:blip r:embed="rId4" cstate="print"/>
          <a:stretch>
            <a:fillRect/>
          </a:stretch>
        </p:blipFill>
        <p:spPr>
          <a:xfrm>
            <a:off x="365609" y="420624"/>
            <a:ext cx="8320501" cy="6016752"/>
          </a:xfrm>
          <a:prstGeom prst="rect">
            <a:avLst/>
          </a:prstGeom>
        </p:spPr>
      </p:pic>
    </p:spTree>
    <p:extLst>
      <p:ext uri="{BB962C8B-B14F-4D97-AF65-F5344CB8AC3E}">
        <p14:creationId xmlns:p14="http://schemas.microsoft.com/office/powerpoint/2010/main" xmlns="" val="1672099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86282" y="2812049"/>
            <a:ext cx="3356583" cy="2861538"/>
          </a:xfrm>
          <a:prstGeom prst="rect">
            <a:avLst/>
          </a:prstGeom>
        </p:spPr>
      </p:pic>
      <p:sp>
        <p:nvSpPr>
          <p:cNvPr id="3" name="TextBox 2"/>
          <p:cNvSpPr txBox="1"/>
          <p:nvPr/>
        </p:nvSpPr>
        <p:spPr>
          <a:xfrm>
            <a:off x="1492972" y="3557985"/>
            <a:ext cx="1588897" cy="1200329"/>
          </a:xfrm>
          <a:prstGeom prst="rect">
            <a:avLst/>
          </a:prstGeom>
          <a:noFill/>
        </p:spPr>
        <p:txBody>
          <a:bodyPr wrap="none" rtlCol="0">
            <a:spAutoFit/>
          </a:bodyPr>
          <a:lstStyle/>
          <a:p>
            <a:pPr defTabSz="685800">
              <a:defRPr/>
            </a:pPr>
            <a:r>
              <a:rPr lang="en-US" sz="7200" b="1" dirty="0">
                <a:solidFill>
                  <a:srgbClr val="C00000"/>
                </a:solidFill>
                <a:latin typeface="Calibri" panose="020F0502020204030204"/>
              </a:rPr>
              <a:t>908</a:t>
            </a:r>
          </a:p>
        </p:txBody>
      </p:sp>
      <p:sp>
        <p:nvSpPr>
          <p:cNvPr id="5" name="Rectangle 4"/>
          <p:cNvSpPr/>
          <p:nvPr/>
        </p:nvSpPr>
        <p:spPr>
          <a:xfrm>
            <a:off x="4604658" y="857250"/>
            <a:ext cx="4539343" cy="5143500"/>
          </a:xfrm>
          <a:prstGeom prst="rect">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bg2">
                  <a:lumMod val="25000"/>
                </a:schemeClr>
              </a:solidFill>
            </a:endParaRPr>
          </a:p>
        </p:txBody>
      </p:sp>
      <p:sp>
        <p:nvSpPr>
          <p:cNvPr id="4" name="Up Arrow 3"/>
          <p:cNvSpPr/>
          <p:nvPr/>
        </p:nvSpPr>
        <p:spPr>
          <a:xfrm>
            <a:off x="4981776" y="941074"/>
            <a:ext cx="3876110" cy="4862218"/>
          </a:xfrm>
          <a:prstGeom prst="up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n>
                <a:solidFill>
                  <a:srgbClr val="C00000"/>
                </a:solidFill>
              </a:ln>
            </a:endParaRPr>
          </a:p>
        </p:txBody>
      </p:sp>
      <p:sp>
        <p:nvSpPr>
          <p:cNvPr id="6" name="TextBox 5"/>
          <p:cNvSpPr txBox="1"/>
          <p:nvPr/>
        </p:nvSpPr>
        <p:spPr>
          <a:xfrm>
            <a:off x="6010689" y="1663133"/>
            <a:ext cx="1794081" cy="1200329"/>
          </a:xfrm>
          <a:prstGeom prst="rect">
            <a:avLst/>
          </a:prstGeom>
          <a:noFill/>
        </p:spPr>
        <p:txBody>
          <a:bodyPr wrap="none" rtlCol="0">
            <a:spAutoFit/>
          </a:bodyPr>
          <a:lstStyle/>
          <a:p>
            <a:pPr defTabSz="685800">
              <a:defRPr/>
            </a:pPr>
            <a:r>
              <a:rPr lang="en-US" sz="7200" b="1" dirty="0">
                <a:solidFill>
                  <a:srgbClr val="C00000"/>
                </a:solidFill>
                <a:latin typeface="Calibri" panose="020F0502020204030204"/>
              </a:rPr>
              <a:t>35%</a:t>
            </a:r>
          </a:p>
        </p:txBody>
      </p:sp>
      <p:sp>
        <p:nvSpPr>
          <p:cNvPr id="7" name="TextBox 6"/>
          <p:cNvSpPr txBox="1"/>
          <p:nvPr/>
        </p:nvSpPr>
        <p:spPr>
          <a:xfrm>
            <a:off x="6105361" y="2933254"/>
            <a:ext cx="1628939" cy="2631490"/>
          </a:xfrm>
          <a:prstGeom prst="rect">
            <a:avLst/>
          </a:prstGeom>
          <a:noFill/>
        </p:spPr>
        <p:txBody>
          <a:bodyPr wrap="square" rtlCol="0">
            <a:spAutoFit/>
          </a:bodyPr>
          <a:lstStyle/>
          <a:p>
            <a:pPr algn="ctr" defTabSz="685800">
              <a:defRPr/>
            </a:pPr>
            <a:r>
              <a:rPr lang="en-US" sz="3300" b="1" dirty="0">
                <a:solidFill>
                  <a:srgbClr val="C00000"/>
                </a:solidFill>
                <a:latin typeface="Calibri" panose="020F0502020204030204"/>
              </a:rPr>
              <a:t>increase </a:t>
            </a:r>
          </a:p>
          <a:p>
            <a:pPr algn="ctr" defTabSz="685800">
              <a:defRPr/>
            </a:pPr>
            <a:r>
              <a:rPr lang="en-US" sz="3300" b="1" dirty="0">
                <a:solidFill>
                  <a:srgbClr val="C00000"/>
                </a:solidFill>
                <a:latin typeface="Calibri" panose="020F0502020204030204"/>
              </a:rPr>
              <a:t>from </a:t>
            </a:r>
          </a:p>
          <a:p>
            <a:pPr algn="ctr" defTabSz="685800">
              <a:defRPr/>
            </a:pPr>
            <a:r>
              <a:rPr lang="en-US" sz="3300" b="1" dirty="0">
                <a:solidFill>
                  <a:srgbClr val="C00000"/>
                </a:solidFill>
                <a:latin typeface="Calibri" panose="020F0502020204030204"/>
              </a:rPr>
              <a:t>2015 </a:t>
            </a:r>
          </a:p>
          <a:p>
            <a:pPr algn="ctr" defTabSz="685800">
              <a:defRPr/>
            </a:pPr>
            <a:r>
              <a:rPr lang="en-US" sz="3300" b="1" dirty="0">
                <a:solidFill>
                  <a:srgbClr val="C00000"/>
                </a:solidFill>
                <a:latin typeface="Calibri" panose="020F0502020204030204"/>
              </a:rPr>
              <a:t>to </a:t>
            </a:r>
          </a:p>
          <a:p>
            <a:pPr algn="ctr" defTabSz="685800">
              <a:defRPr/>
            </a:pPr>
            <a:r>
              <a:rPr lang="en-US" sz="3300" b="1" dirty="0">
                <a:solidFill>
                  <a:srgbClr val="C00000"/>
                </a:solidFill>
                <a:latin typeface="Calibri" panose="020F0502020204030204"/>
              </a:rPr>
              <a:t>2016</a:t>
            </a:r>
          </a:p>
        </p:txBody>
      </p:sp>
      <p:sp>
        <p:nvSpPr>
          <p:cNvPr id="8" name="TextBox 7"/>
          <p:cNvSpPr txBox="1"/>
          <p:nvPr/>
        </p:nvSpPr>
        <p:spPr>
          <a:xfrm>
            <a:off x="0" y="991498"/>
            <a:ext cx="4463716" cy="1569660"/>
          </a:xfrm>
          <a:prstGeom prst="rect">
            <a:avLst/>
          </a:prstGeom>
          <a:noFill/>
        </p:spPr>
        <p:txBody>
          <a:bodyPr wrap="square" rtlCol="0">
            <a:spAutoFit/>
          </a:bodyPr>
          <a:lstStyle/>
          <a:p>
            <a:pPr algn="ctr" defTabSz="685800">
              <a:defRPr/>
            </a:pPr>
            <a:r>
              <a:rPr lang="en-US" sz="3200" dirty="0">
                <a:solidFill>
                  <a:prstClr val="black"/>
                </a:solidFill>
                <a:latin typeface="Calibri" panose="020F0502020204030204"/>
              </a:rPr>
              <a:t>Total Number of </a:t>
            </a:r>
          </a:p>
          <a:p>
            <a:pPr algn="ctr" defTabSz="685800">
              <a:defRPr/>
            </a:pPr>
            <a:r>
              <a:rPr lang="en-US" sz="3200" dirty="0">
                <a:solidFill>
                  <a:prstClr val="black"/>
                </a:solidFill>
                <a:latin typeface="Calibri" panose="020F0502020204030204"/>
              </a:rPr>
              <a:t>Opioid-Related </a:t>
            </a:r>
          </a:p>
          <a:p>
            <a:pPr algn="ctr" defTabSz="685800">
              <a:defRPr/>
            </a:pPr>
            <a:r>
              <a:rPr lang="en-US" sz="3200" dirty="0">
                <a:solidFill>
                  <a:prstClr val="black"/>
                </a:solidFill>
                <a:latin typeface="Calibri" panose="020F0502020204030204"/>
              </a:rPr>
              <a:t>Overdose Deaths in 2016</a:t>
            </a:r>
          </a:p>
        </p:txBody>
      </p:sp>
      <p:sp>
        <p:nvSpPr>
          <p:cNvPr id="9" name="TextBox 8"/>
          <p:cNvSpPr txBox="1"/>
          <p:nvPr/>
        </p:nvSpPr>
        <p:spPr>
          <a:xfrm>
            <a:off x="-66109" y="6497455"/>
            <a:ext cx="1559081" cy="300082"/>
          </a:xfrm>
          <a:prstGeom prst="rect">
            <a:avLst/>
          </a:prstGeom>
          <a:noFill/>
        </p:spPr>
        <p:txBody>
          <a:bodyPr wrap="none" rtlCol="0">
            <a:spAutoFit/>
          </a:bodyPr>
          <a:lstStyle/>
          <a:p>
            <a:r>
              <a:rPr lang="en-US" sz="1350" dirty="0"/>
              <a:t>Source: </a:t>
            </a:r>
            <a:r>
              <a:rPr lang="en-US" sz="1350" dirty="0" smtClean="0"/>
              <a:t>DHSS, </a:t>
            </a:r>
            <a:r>
              <a:rPr lang="en-US" sz="1350" dirty="0"/>
              <a:t>2017</a:t>
            </a:r>
          </a:p>
        </p:txBody>
      </p:sp>
    </p:spTree>
    <p:extLst>
      <p:ext uri="{BB962C8B-B14F-4D97-AF65-F5344CB8AC3E}">
        <p14:creationId xmlns:p14="http://schemas.microsoft.com/office/powerpoint/2010/main" xmlns="" val="9131926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86282" y="2812049"/>
            <a:ext cx="3356583" cy="2861538"/>
          </a:xfrm>
          <a:prstGeom prst="rect">
            <a:avLst/>
          </a:prstGeom>
        </p:spPr>
      </p:pic>
      <p:sp>
        <p:nvSpPr>
          <p:cNvPr id="3" name="TextBox 2"/>
          <p:cNvSpPr txBox="1"/>
          <p:nvPr/>
        </p:nvSpPr>
        <p:spPr>
          <a:xfrm>
            <a:off x="1492972" y="3557985"/>
            <a:ext cx="1588897" cy="1200329"/>
          </a:xfrm>
          <a:prstGeom prst="rect">
            <a:avLst/>
          </a:prstGeom>
          <a:noFill/>
        </p:spPr>
        <p:txBody>
          <a:bodyPr wrap="none" rtlCol="0">
            <a:spAutoFit/>
          </a:bodyPr>
          <a:lstStyle/>
          <a:p>
            <a:pPr defTabSz="685800">
              <a:defRPr/>
            </a:pPr>
            <a:r>
              <a:rPr lang="en-US" sz="7200" b="1" dirty="0" smtClean="0">
                <a:solidFill>
                  <a:srgbClr val="0070C0"/>
                </a:solidFill>
                <a:latin typeface="Calibri" panose="020F0502020204030204"/>
              </a:rPr>
              <a:t>951</a:t>
            </a:r>
            <a:endParaRPr lang="en-US" sz="7200" b="1" dirty="0">
              <a:solidFill>
                <a:srgbClr val="0070C0"/>
              </a:solidFill>
              <a:latin typeface="Calibri" panose="020F0502020204030204"/>
            </a:endParaRPr>
          </a:p>
        </p:txBody>
      </p:sp>
      <p:sp>
        <p:nvSpPr>
          <p:cNvPr id="5" name="Rectangle 4"/>
          <p:cNvSpPr/>
          <p:nvPr/>
        </p:nvSpPr>
        <p:spPr>
          <a:xfrm>
            <a:off x="4604658" y="857250"/>
            <a:ext cx="4539343" cy="5143500"/>
          </a:xfrm>
          <a:prstGeom prst="rect">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bg2">
                  <a:lumMod val="25000"/>
                </a:schemeClr>
              </a:solidFill>
            </a:endParaRPr>
          </a:p>
        </p:txBody>
      </p:sp>
      <p:sp>
        <p:nvSpPr>
          <p:cNvPr id="4" name="Up Arrow 3"/>
          <p:cNvSpPr/>
          <p:nvPr/>
        </p:nvSpPr>
        <p:spPr>
          <a:xfrm>
            <a:off x="4841821" y="2661313"/>
            <a:ext cx="982644" cy="1258588"/>
          </a:xfrm>
          <a:prstGeom prst="up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n>
                <a:solidFill>
                  <a:srgbClr val="C00000"/>
                </a:solidFill>
              </a:ln>
            </a:endParaRPr>
          </a:p>
        </p:txBody>
      </p:sp>
      <p:sp>
        <p:nvSpPr>
          <p:cNvPr id="6" name="TextBox 5"/>
          <p:cNvSpPr txBox="1"/>
          <p:nvPr/>
        </p:nvSpPr>
        <p:spPr>
          <a:xfrm>
            <a:off x="6010689" y="1663133"/>
            <a:ext cx="2040943" cy="1200329"/>
          </a:xfrm>
          <a:prstGeom prst="rect">
            <a:avLst/>
          </a:prstGeom>
          <a:noFill/>
        </p:spPr>
        <p:txBody>
          <a:bodyPr wrap="none" rtlCol="0">
            <a:spAutoFit/>
          </a:bodyPr>
          <a:lstStyle/>
          <a:p>
            <a:pPr defTabSz="685800">
              <a:defRPr/>
            </a:pPr>
            <a:r>
              <a:rPr lang="en-US" sz="7200" b="1" dirty="0" smtClean="0">
                <a:solidFill>
                  <a:schemeClr val="accent1">
                    <a:lumMod val="40000"/>
                    <a:lumOff val="60000"/>
                  </a:schemeClr>
                </a:solidFill>
                <a:latin typeface="Calibri" panose="020F0502020204030204"/>
              </a:rPr>
              <a:t>4.7%</a:t>
            </a:r>
            <a:endParaRPr lang="en-US" sz="7200" b="1" dirty="0">
              <a:solidFill>
                <a:schemeClr val="accent1">
                  <a:lumMod val="40000"/>
                  <a:lumOff val="60000"/>
                </a:schemeClr>
              </a:solidFill>
              <a:latin typeface="Calibri" panose="020F0502020204030204"/>
            </a:endParaRPr>
          </a:p>
        </p:txBody>
      </p:sp>
      <p:sp>
        <p:nvSpPr>
          <p:cNvPr id="7" name="TextBox 6"/>
          <p:cNvSpPr txBox="1"/>
          <p:nvPr/>
        </p:nvSpPr>
        <p:spPr>
          <a:xfrm>
            <a:off x="6105361" y="2933254"/>
            <a:ext cx="1628939" cy="2631490"/>
          </a:xfrm>
          <a:prstGeom prst="rect">
            <a:avLst/>
          </a:prstGeom>
          <a:noFill/>
        </p:spPr>
        <p:txBody>
          <a:bodyPr wrap="square" rtlCol="0">
            <a:spAutoFit/>
          </a:bodyPr>
          <a:lstStyle/>
          <a:p>
            <a:pPr algn="ctr" defTabSz="685800">
              <a:defRPr/>
            </a:pPr>
            <a:r>
              <a:rPr lang="en-US" sz="3300" b="1" dirty="0">
                <a:solidFill>
                  <a:schemeClr val="accent1">
                    <a:lumMod val="40000"/>
                    <a:lumOff val="60000"/>
                  </a:schemeClr>
                </a:solidFill>
                <a:latin typeface="Calibri" panose="020F0502020204030204"/>
              </a:rPr>
              <a:t>increase </a:t>
            </a:r>
          </a:p>
          <a:p>
            <a:pPr algn="ctr" defTabSz="685800">
              <a:defRPr/>
            </a:pPr>
            <a:r>
              <a:rPr lang="en-US" sz="3300" b="1" dirty="0">
                <a:solidFill>
                  <a:schemeClr val="accent1">
                    <a:lumMod val="40000"/>
                    <a:lumOff val="60000"/>
                  </a:schemeClr>
                </a:solidFill>
                <a:latin typeface="Calibri" panose="020F0502020204030204"/>
              </a:rPr>
              <a:t>from </a:t>
            </a:r>
          </a:p>
          <a:p>
            <a:pPr algn="ctr" defTabSz="685800">
              <a:defRPr/>
            </a:pPr>
            <a:r>
              <a:rPr lang="en-US" sz="3300" b="1" dirty="0" smtClean="0">
                <a:solidFill>
                  <a:schemeClr val="accent1">
                    <a:lumMod val="40000"/>
                    <a:lumOff val="60000"/>
                  </a:schemeClr>
                </a:solidFill>
                <a:latin typeface="Calibri" panose="020F0502020204030204"/>
              </a:rPr>
              <a:t>2016 </a:t>
            </a:r>
            <a:endParaRPr lang="en-US" sz="3300" b="1" dirty="0">
              <a:solidFill>
                <a:schemeClr val="accent1">
                  <a:lumMod val="40000"/>
                  <a:lumOff val="60000"/>
                </a:schemeClr>
              </a:solidFill>
              <a:latin typeface="Calibri" panose="020F0502020204030204"/>
            </a:endParaRPr>
          </a:p>
          <a:p>
            <a:pPr algn="ctr" defTabSz="685800">
              <a:defRPr/>
            </a:pPr>
            <a:r>
              <a:rPr lang="en-US" sz="3300" b="1" dirty="0">
                <a:solidFill>
                  <a:schemeClr val="accent1">
                    <a:lumMod val="40000"/>
                    <a:lumOff val="60000"/>
                  </a:schemeClr>
                </a:solidFill>
                <a:latin typeface="Calibri" panose="020F0502020204030204"/>
              </a:rPr>
              <a:t>to </a:t>
            </a:r>
          </a:p>
          <a:p>
            <a:pPr algn="ctr" defTabSz="685800">
              <a:defRPr/>
            </a:pPr>
            <a:r>
              <a:rPr lang="en-US" sz="3300" b="1" dirty="0" smtClean="0">
                <a:solidFill>
                  <a:schemeClr val="accent1">
                    <a:lumMod val="40000"/>
                    <a:lumOff val="60000"/>
                  </a:schemeClr>
                </a:solidFill>
                <a:latin typeface="Calibri" panose="020F0502020204030204"/>
              </a:rPr>
              <a:t>2017</a:t>
            </a:r>
            <a:endParaRPr lang="en-US" sz="3300" b="1" dirty="0">
              <a:solidFill>
                <a:schemeClr val="accent1">
                  <a:lumMod val="40000"/>
                  <a:lumOff val="60000"/>
                </a:schemeClr>
              </a:solidFill>
              <a:latin typeface="Calibri" panose="020F0502020204030204"/>
            </a:endParaRPr>
          </a:p>
        </p:txBody>
      </p:sp>
      <p:sp>
        <p:nvSpPr>
          <p:cNvPr id="8" name="TextBox 7"/>
          <p:cNvSpPr txBox="1"/>
          <p:nvPr/>
        </p:nvSpPr>
        <p:spPr>
          <a:xfrm>
            <a:off x="0" y="991498"/>
            <a:ext cx="4463716" cy="1569660"/>
          </a:xfrm>
          <a:prstGeom prst="rect">
            <a:avLst/>
          </a:prstGeom>
          <a:noFill/>
        </p:spPr>
        <p:txBody>
          <a:bodyPr wrap="square" rtlCol="0">
            <a:spAutoFit/>
          </a:bodyPr>
          <a:lstStyle/>
          <a:p>
            <a:pPr algn="ctr" defTabSz="685800">
              <a:defRPr/>
            </a:pPr>
            <a:r>
              <a:rPr lang="en-US" sz="3200" dirty="0">
                <a:solidFill>
                  <a:prstClr val="black"/>
                </a:solidFill>
                <a:latin typeface="Calibri" panose="020F0502020204030204"/>
              </a:rPr>
              <a:t>Total Number of </a:t>
            </a:r>
          </a:p>
          <a:p>
            <a:pPr algn="ctr" defTabSz="685800">
              <a:defRPr/>
            </a:pPr>
            <a:r>
              <a:rPr lang="en-US" sz="3200" dirty="0">
                <a:solidFill>
                  <a:prstClr val="black"/>
                </a:solidFill>
                <a:latin typeface="Calibri" panose="020F0502020204030204"/>
              </a:rPr>
              <a:t>Opioid-Related </a:t>
            </a:r>
          </a:p>
          <a:p>
            <a:pPr algn="ctr" defTabSz="685800">
              <a:defRPr/>
            </a:pPr>
            <a:r>
              <a:rPr lang="en-US" sz="3200" dirty="0">
                <a:solidFill>
                  <a:prstClr val="black"/>
                </a:solidFill>
                <a:latin typeface="Calibri" panose="020F0502020204030204"/>
              </a:rPr>
              <a:t>Overdose Deaths in </a:t>
            </a:r>
            <a:r>
              <a:rPr lang="en-US" sz="3200" dirty="0" smtClean="0">
                <a:solidFill>
                  <a:prstClr val="black"/>
                </a:solidFill>
                <a:latin typeface="Calibri" panose="020F0502020204030204"/>
              </a:rPr>
              <a:t>2017</a:t>
            </a:r>
            <a:endParaRPr lang="en-US" sz="3200" dirty="0">
              <a:solidFill>
                <a:prstClr val="black"/>
              </a:solidFill>
              <a:latin typeface="Calibri" panose="020F0502020204030204"/>
            </a:endParaRPr>
          </a:p>
        </p:txBody>
      </p:sp>
      <p:sp>
        <p:nvSpPr>
          <p:cNvPr id="9" name="TextBox 8"/>
          <p:cNvSpPr txBox="1"/>
          <p:nvPr/>
        </p:nvSpPr>
        <p:spPr>
          <a:xfrm>
            <a:off x="-66109" y="6497455"/>
            <a:ext cx="1559081" cy="300082"/>
          </a:xfrm>
          <a:prstGeom prst="rect">
            <a:avLst/>
          </a:prstGeom>
          <a:noFill/>
        </p:spPr>
        <p:txBody>
          <a:bodyPr wrap="none" rtlCol="0">
            <a:spAutoFit/>
          </a:bodyPr>
          <a:lstStyle/>
          <a:p>
            <a:r>
              <a:rPr lang="en-US" sz="1350" dirty="0"/>
              <a:t>Source: </a:t>
            </a:r>
            <a:r>
              <a:rPr lang="en-US" sz="1350" dirty="0" smtClean="0"/>
              <a:t>DHSS, 2018</a:t>
            </a:r>
            <a:endParaRPr lang="en-US" sz="1350" dirty="0"/>
          </a:p>
        </p:txBody>
      </p:sp>
    </p:spTree>
    <p:extLst>
      <p:ext uri="{BB962C8B-B14F-4D97-AF65-F5344CB8AC3E}">
        <p14:creationId xmlns:p14="http://schemas.microsoft.com/office/powerpoint/2010/main" xmlns="" val="5550787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xmlns="" val="0"/>
              </a:ext>
            </a:extLst>
          </a:blip>
          <a:srcRect t="2160"/>
          <a:stretch/>
        </p:blipFill>
        <p:spPr>
          <a:xfrm>
            <a:off x="4147527" y="1064303"/>
            <a:ext cx="4996473" cy="4781862"/>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39843" y="1064302"/>
            <a:ext cx="4738295" cy="4674366"/>
          </a:xfrm>
          <a:prstGeom prst="rect">
            <a:avLst/>
          </a:prstGeom>
        </p:spPr>
      </p:pic>
    </p:spTree>
    <p:extLst>
      <p:ext uri="{BB962C8B-B14F-4D97-AF65-F5344CB8AC3E}">
        <p14:creationId xmlns:p14="http://schemas.microsoft.com/office/powerpoint/2010/main" xmlns="" val="2462171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8732" y="236557"/>
            <a:ext cx="7886700" cy="1325563"/>
          </a:xfrm>
        </p:spPr>
        <p:txBody>
          <a:bodyPr>
            <a:normAutofit/>
          </a:bodyPr>
          <a:lstStyle/>
          <a:p>
            <a:r>
              <a:rPr lang="en-US" dirty="0" smtClean="0"/>
              <a:t>A Focus on Heroin &amp; Fentanyl in </a:t>
            </a:r>
            <a:br>
              <a:rPr lang="en-US" dirty="0" smtClean="0"/>
            </a:br>
            <a:r>
              <a:rPr lang="en-US" dirty="0" smtClean="0"/>
              <a:t>St. Louis</a:t>
            </a:r>
            <a:endParaRPr lang="en-US" dirty="0"/>
          </a:p>
        </p:txBody>
      </p:sp>
      <p:sp>
        <p:nvSpPr>
          <p:cNvPr id="3" name="Content Placeholder 2"/>
          <p:cNvSpPr>
            <a:spLocks noGrp="1"/>
          </p:cNvSpPr>
          <p:nvPr>
            <p:ph idx="1"/>
          </p:nvPr>
        </p:nvSpPr>
        <p:spPr>
          <a:xfrm>
            <a:off x="568504" y="2081048"/>
            <a:ext cx="7992172" cy="3925614"/>
          </a:xfrm>
        </p:spPr>
        <p:txBody>
          <a:bodyPr>
            <a:normAutofit/>
          </a:bodyPr>
          <a:lstStyle/>
          <a:p>
            <a:r>
              <a:rPr lang="en-US" dirty="0">
                <a:sym typeface="Wingdings" panose="05000000000000000000" pitchFamily="2" charset="2"/>
              </a:rPr>
              <a:t>70% of Opioid deaths in </a:t>
            </a:r>
            <a:r>
              <a:rPr lang="en-US" dirty="0" smtClean="0">
                <a:sym typeface="Wingdings" panose="05000000000000000000" pitchFamily="2" charset="2"/>
              </a:rPr>
              <a:t>2017 </a:t>
            </a:r>
            <a:r>
              <a:rPr lang="en-US" dirty="0">
                <a:sym typeface="Wingdings" panose="05000000000000000000" pitchFamily="2" charset="2"/>
              </a:rPr>
              <a:t>were in Eastern Region </a:t>
            </a:r>
            <a:endParaRPr lang="en-US" dirty="0" smtClean="0">
              <a:sym typeface="Wingdings" panose="05000000000000000000" pitchFamily="2" charset="2"/>
            </a:endParaRPr>
          </a:p>
          <a:p>
            <a:endParaRPr lang="en-US" sz="3600" dirty="0">
              <a:sym typeface="Wingdings" panose="05000000000000000000" pitchFamily="2" charset="2"/>
            </a:endParaRPr>
          </a:p>
          <a:p>
            <a:r>
              <a:rPr lang="en-US" dirty="0" smtClean="0"/>
              <a:t>St. Louis City has the 6</a:t>
            </a:r>
            <a:r>
              <a:rPr lang="en-US" baseline="30000" dirty="0" smtClean="0"/>
              <a:t>th</a:t>
            </a:r>
            <a:r>
              <a:rPr lang="en-US" dirty="0" smtClean="0"/>
              <a:t> highest overdose rate of US cities – why? </a:t>
            </a:r>
          </a:p>
          <a:p>
            <a:endParaRPr lang="en-US" dirty="0" smtClean="0"/>
          </a:p>
          <a:p>
            <a:r>
              <a:rPr lang="en-US" dirty="0" smtClean="0"/>
              <a:t>Increased </a:t>
            </a:r>
            <a:r>
              <a:rPr lang="en-US" dirty="0"/>
              <a:t>purity, </a:t>
            </a:r>
            <a:r>
              <a:rPr lang="en-US" dirty="0" smtClean="0"/>
              <a:t>potency, injection</a:t>
            </a:r>
            <a:r>
              <a:rPr lang="en-US" dirty="0"/>
              <a:t>, </a:t>
            </a:r>
            <a:r>
              <a:rPr lang="en-US" dirty="0" smtClean="0"/>
              <a:t>combining </a:t>
            </a:r>
            <a:r>
              <a:rPr lang="en-US" dirty="0"/>
              <a:t>drugs </a:t>
            </a:r>
            <a:r>
              <a:rPr lang="en-US" dirty="0">
                <a:sym typeface="Wingdings" panose="05000000000000000000" pitchFamily="2" charset="2"/>
              </a:rPr>
              <a:t> </a:t>
            </a:r>
            <a:r>
              <a:rPr lang="en-US" dirty="0">
                <a:solidFill>
                  <a:srgbClr val="FF0000"/>
                </a:solidFill>
                <a:sym typeface="Wingdings" panose="05000000000000000000" pitchFamily="2" charset="2"/>
              </a:rPr>
              <a:t>higher risk</a:t>
            </a:r>
            <a:endParaRPr lang="en-US" dirty="0"/>
          </a:p>
          <a:p>
            <a:pPr marL="342900" lvl="1" indent="0">
              <a:buNone/>
            </a:pPr>
            <a:endParaRPr lang="en-US" dirty="0" smtClean="0">
              <a:sym typeface="Wingdings" panose="05000000000000000000" pitchFamily="2" charset="2"/>
            </a:endParaRPr>
          </a:p>
          <a:p>
            <a:pPr marL="0" indent="0">
              <a:buNone/>
            </a:pPr>
            <a:endParaRPr lang="en-US" dirty="0"/>
          </a:p>
        </p:txBody>
      </p:sp>
    </p:spTree>
    <p:extLst>
      <p:ext uri="{BB962C8B-B14F-4D97-AF65-F5344CB8AC3E}">
        <p14:creationId xmlns:p14="http://schemas.microsoft.com/office/powerpoint/2010/main" xmlns="" val="289475089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Who is affected – Payer Source</a:t>
            </a:r>
            <a:br>
              <a:rPr lang="en-US" dirty="0" smtClean="0"/>
            </a:br>
            <a:endParaRPr lang="en-US" dirty="0"/>
          </a:p>
        </p:txBody>
      </p:sp>
      <p:pic>
        <p:nvPicPr>
          <p:cNvPr id="4" name="Content Placeholder 3"/>
          <p:cNvPicPr>
            <a:picLocks noGrp="1" noChangeAspect="1"/>
          </p:cNvPicPr>
          <p:nvPr>
            <p:ph idx="1"/>
          </p:nvPr>
        </p:nvPicPr>
        <p:blipFill>
          <a:blip r:embed="rId3" cstate="print">
            <a:extLst>
              <a:ext uri="{BEBA8EAE-BF5A-486C-A8C5-ECC9F3942E4B}">
                <a14:imgProps xmlns:a14="http://schemas.microsoft.com/office/drawing/2010/main" xmlns="">
                  <a14:imgLayer r:embed="rId4">
                    <a14:imgEffect>
                      <a14:sharpenSoften amount="38000"/>
                    </a14:imgEffect>
                    <a14:imgEffect>
                      <a14:brightnessContrast bright="-2000" contrast="-48000"/>
                    </a14:imgEffect>
                  </a14:imgLayer>
                </a14:imgProps>
              </a:ext>
              <a:ext uri="{28A0092B-C50C-407E-A947-70E740481C1C}">
                <a14:useLocalDpi xmlns:a14="http://schemas.microsoft.com/office/drawing/2010/main" xmlns="" val="0"/>
              </a:ext>
            </a:extLst>
          </a:blip>
          <a:stretch>
            <a:fillRect/>
          </a:stretch>
        </p:blipFill>
        <p:spPr>
          <a:xfrm>
            <a:off x="1" y="1752600"/>
            <a:ext cx="9143999" cy="4191000"/>
          </a:xfrm>
          <a:prstGeom prst="rect">
            <a:avLst/>
          </a:prstGeom>
        </p:spPr>
      </p:pic>
      <p:sp>
        <p:nvSpPr>
          <p:cNvPr id="5" name="Oval 4"/>
          <p:cNvSpPr/>
          <p:nvPr/>
        </p:nvSpPr>
        <p:spPr>
          <a:xfrm>
            <a:off x="7962900" y="2362200"/>
            <a:ext cx="990600" cy="1905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549993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srcRect l="21458" t="14350" r="23180" b="7079"/>
          <a:stretch/>
        </p:blipFill>
        <p:spPr>
          <a:xfrm>
            <a:off x="223208" y="0"/>
            <a:ext cx="8622212" cy="6879901"/>
          </a:xfrm>
          <a:prstGeom prst="rect">
            <a:avLst/>
          </a:prstGeom>
        </p:spPr>
      </p:pic>
    </p:spTree>
    <p:extLst>
      <p:ext uri="{BB962C8B-B14F-4D97-AF65-F5344CB8AC3E}">
        <p14:creationId xmlns:p14="http://schemas.microsoft.com/office/powerpoint/2010/main" xmlns="" val="208748312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15155</TotalTime>
  <Words>988</Words>
  <Application>Microsoft Office PowerPoint</Application>
  <PresentationFormat>On-screen Show (4:3)</PresentationFormat>
  <Paragraphs>180</Paragraphs>
  <Slides>28</Slides>
  <Notes>12</Notes>
  <HiddenSlides>0</HiddenSlides>
  <MMClips>0</MMClips>
  <ScaleCrop>false</ScaleCrop>
  <HeadingPairs>
    <vt:vector size="4" baseType="variant">
      <vt:variant>
        <vt:lpstr>Theme</vt:lpstr>
      </vt:variant>
      <vt:variant>
        <vt:i4>2</vt:i4>
      </vt:variant>
      <vt:variant>
        <vt:lpstr>Slide Titles</vt:lpstr>
      </vt:variant>
      <vt:variant>
        <vt:i4>28</vt:i4>
      </vt:variant>
    </vt:vector>
  </HeadingPairs>
  <TitlesOfParts>
    <vt:vector size="30" baseType="lpstr">
      <vt:lpstr>Office Theme</vt:lpstr>
      <vt:lpstr>1_Office Theme</vt:lpstr>
      <vt:lpstr> Missouri’s Opioid Crisis:  What’s being done and  how you can help</vt:lpstr>
      <vt:lpstr>Slide 2</vt:lpstr>
      <vt:lpstr>Slide 3</vt:lpstr>
      <vt:lpstr>Slide 4</vt:lpstr>
      <vt:lpstr>Slide 5</vt:lpstr>
      <vt:lpstr>Slide 6</vt:lpstr>
      <vt:lpstr>A Focus on Heroin &amp; Fentanyl in  St. Louis</vt:lpstr>
      <vt:lpstr>Who is affected – Payer Source </vt:lpstr>
      <vt:lpstr>Slide 9</vt:lpstr>
      <vt:lpstr>Slide 10</vt:lpstr>
      <vt:lpstr>What’s being done around the world to address the epidemic</vt:lpstr>
      <vt:lpstr>Missouri’s Opioid Use Prevention Efforts</vt:lpstr>
      <vt:lpstr>Slide 13</vt:lpstr>
      <vt:lpstr>What can you do related to opioid use prevention?</vt:lpstr>
      <vt:lpstr>Missouri’s Opioid Use Treatment Efforts</vt:lpstr>
      <vt:lpstr>Slide 16</vt:lpstr>
      <vt:lpstr>Slide 17</vt:lpstr>
      <vt:lpstr>Slide 18</vt:lpstr>
      <vt:lpstr>Agonist therapy helps with more than “just” mortality</vt:lpstr>
      <vt:lpstr>Slide 20</vt:lpstr>
      <vt:lpstr>What can you do related to treatment?</vt:lpstr>
      <vt:lpstr>Missouri’s Harm Reduction Efforts</vt:lpstr>
      <vt:lpstr>(Missouri Opioid &amp; Heroin Overdose  Prevention and Education) DMH + NCADA + MIMH  www.mohopeproject.org</vt:lpstr>
      <vt:lpstr>Overdose knowledge and response trainings </vt:lpstr>
      <vt:lpstr>What can you do related to naloxone and harm reduction?</vt:lpstr>
      <vt:lpstr>Slide 26</vt:lpstr>
      <vt:lpstr>So where does that leave us?</vt:lpstr>
      <vt:lpstr>Slide 28</vt:lpstr>
    </vt:vector>
  </TitlesOfParts>
  <Company>UMSL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Duello, Alexandra</dc:creator>
  <cp:lastModifiedBy>User</cp:lastModifiedBy>
  <cp:revision>98</cp:revision>
  <dcterms:created xsi:type="dcterms:W3CDTF">2017-08-31T13:23:05Z</dcterms:created>
  <dcterms:modified xsi:type="dcterms:W3CDTF">2019-01-18T13:40:03Z</dcterms:modified>
</cp:coreProperties>
</file>